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3" r:id="rId2"/>
    <p:sldId id="261" r:id="rId3"/>
    <p:sldId id="264" r:id="rId4"/>
    <p:sldId id="270" r:id="rId5"/>
    <p:sldId id="259" r:id="rId6"/>
    <p:sldId id="257" r:id="rId7"/>
    <p:sldId id="265" r:id="rId8"/>
    <p:sldId id="273" r:id="rId9"/>
    <p:sldId id="269" r:id="rId10"/>
    <p:sldId id="301" r:id="rId11"/>
    <p:sldId id="302" r:id="rId12"/>
    <p:sldId id="278" r:id="rId13"/>
    <p:sldId id="260" r:id="rId14"/>
    <p:sldId id="262" r:id="rId15"/>
    <p:sldId id="267" r:id="rId16"/>
    <p:sldId id="268" r:id="rId17"/>
    <p:sldId id="271" r:id="rId18"/>
    <p:sldId id="272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95" r:id="rId32"/>
    <p:sldId id="296" r:id="rId33"/>
    <p:sldId id="297" r:id="rId34"/>
    <p:sldId id="298" r:id="rId35"/>
    <p:sldId id="299" r:id="rId36"/>
    <p:sldId id="300" r:id="rId37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9" autoAdjust="0"/>
    <p:restoredTop sz="94694" autoAdjust="0"/>
  </p:normalViewPr>
  <p:slideViewPr>
    <p:cSldViewPr snapToGrid="0">
      <p:cViewPr varScale="1">
        <p:scale>
          <a:sx n="106" d="100"/>
          <a:sy n="106" d="100"/>
        </p:scale>
        <p:origin x="-87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-3936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761C7-7DED-4140-B756-2EF49A8B2C71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1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1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73829-A1BD-45FB-9302-F0A8C5DC2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59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0E36D-EEB8-42A2-9843-02D45B531EC6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6BA2D-4B24-4C33-AE18-2A27C782D7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0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BA2D-4B24-4C33-AE18-2A27C782D7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3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BA2D-4B24-4C33-AE18-2A27C782D7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5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6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8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9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0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9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1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8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7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C62D-7331-4A5C-8CBF-BB6749E4862A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10D8-6A01-41E3-9038-75188BE7F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3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nextprototypes.BTSerialControll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googlesamples/android-BluetoothCha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s://www.raspberrypi.org/downloads/raspbian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dcard.org/downloads/formatter_4/eula_windows/index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naver.com/software/summary.nhn?softwareId=MFS_11645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jpeg"/><Relationship Id="rId7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hyperlink" Target="http://www.apache.org/" TargetMode="External"/><Relationship Id="rId10" Type="http://schemas.openxmlformats.org/officeDocument/2006/relationships/image" Target="../media/image50.jpeg"/><Relationship Id="rId4" Type="http://schemas.openxmlformats.org/officeDocument/2006/relationships/image" Target="../media/image45.jpeg"/><Relationship Id="rId9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20892" y="1673256"/>
            <a:ext cx="5844870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/>
              <a:t> </a:t>
            </a:r>
            <a:r>
              <a:rPr lang="ko-KR" altLang="en-US" sz="2800" dirty="0"/>
              <a:t>날씨에 </a:t>
            </a:r>
            <a:r>
              <a:rPr lang="ko-KR" altLang="en-US" sz="2800" dirty="0" smtClean="0"/>
              <a:t>상호작용하는 스마트 창문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74358" y="4916171"/>
            <a:ext cx="1128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5400" dirty="0" smtClean="0"/>
              <a:t>스마트 창문 팀</a:t>
            </a:r>
            <a:r>
              <a:rPr lang="en-US" altLang="ko-KR" sz="5400" b="1" dirty="0" smtClean="0">
                <a:solidFill>
                  <a:schemeClr val="accent1"/>
                </a:solidFill>
              </a:rPr>
              <a:t>]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9648825" y="1257247"/>
            <a:ext cx="2278622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581524" y="1257247"/>
            <a:ext cx="4124325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36556" y="1257247"/>
            <a:ext cx="3171826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59" name="정육면체 58"/>
          <p:cNvSpPr/>
          <p:nvPr/>
        </p:nvSpPr>
        <p:spPr>
          <a:xfrm>
            <a:off x="4654931" y="2000746"/>
            <a:ext cx="3942744" cy="1761461"/>
          </a:xfrm>
          <a:prstGeom prst="cube">
            <a:avLst>
              <a:gd name="adj" fmla="val 728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6" y="1840695"/>
            <a:ext cx="829525" cy="732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7590" y="3435149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550" y="2185027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apache</a:t>
            </a:r>
            <a:r>
              <a:rPr lang="ko-KR" altLang="en-US" sz="1200" dirty="0" smtClean="0"/>
              <a:t>서버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46946" y="1400538"/>
            <a:ext cx="14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브라우저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639175" y="2775212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562350" y="2435726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63683" y="3354509"/>
            <a:ext cx="24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리포트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화면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창문 닫기 실행 화면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18966" y="6356033"/>
            <a:ext cx="1017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사용자가 직접 브라우저를 통한 창문제어 </a:t>
            </a:r>
            <a:r>
              <a:rPr lang="ko-KR" altLang="en-US" sz="1600" dirty="0" smtClean="0"/>
              <a:t>흐름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디바이스 </a:t>
            </a:r>
            <a:r>
              <a:rPr lang="ko-KR" altLang="en-US" sz="1600" dirty="0" err="1" smtClean="0"/>
              <a:t>웹서버에서</a:t>
            </a:r>
            <a:r>
              <a:rPr lang="ko-KR" altLang="en-US" sz="1600" dirty="0" smtClean="0"/>
              <a:t>  작성된 프로그램에서 콜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1164739" y="2208627"/>
            <a:ext cx="1115459" cy="10360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557148" y="1622889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창문 닫기 제어</a:t>
            </a:r>
            <a:endParaRPr lang="ko-KR" altLang="en-US" sz="1200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659543" y="2509390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4689522" y="1818989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373895" y="3301680"/>
            <a:ext cx="305492" cy="1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9760296" y="1763607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63667" y="1757906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550" y="1816435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+ java1.8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942171" y="295298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크롬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0912" y="2951120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크롬</a:t>
            </a:r>
            <a:endParaRPr lang="ko-KR" altLang="en-US" sz="1100" dirty="0"/>
          </a:p>
        </p:txBody>
      </p:sp>
      <p:sp>
        <p:nvSpPr>
          <p:cNvPr id="57" name="정육면체 56"/>
          <p:cNvSpPr/>
          <p:nvPr/>
        </p:nvSpPr>
        <p:spPr>
          <a:xfrm>
            <a:off x="1648735" y="3112913"/>
            <a:ext cx="853671" cy="481020"/>
          </a:xfrm>
          <a:prstGeom prst="cube">
            <a:avLst>
              <a:gd name="adj" fmla="val 68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514645" y="1253557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63" name="왼쪽/오른쪽 화살표 62"/>
          <p:cNvSpPr/>
          <p:nvPr/>
        </p:nvSpPr>
        <p:spPr>
          <a:xfrm>
            <a:off x="8782050" y="2483351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571550" y="2549173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JDBC</a:t>
            </a:r>
            <a:endParaRPr lang="ko-KR" altLang="en-US" sz="1200" dirty="0"/>
          </a:p>
        </p:txBody>
      </p:sp>
      <p:sp>
        <p:nvSpPr>
          <p:cNvPr id="61" name="원통 60"/>
          <p:cNvSpPr/>
          <p:nvPr/>
        </p:nvSpPr>
        <p:spPr>
          <a:xfrm>
            <a:off x="6297622" y="2583759"/>
            <a:ext cx="1048178" cy="56836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2086" y="251215"/>
            <a:ext cx="7709282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425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6</a:t>
              </a:r>
              <a:r>
                <a:rPr lang="en-US" altLang="ko-KR" sz="2400" dirty="0" smtClean="0"/>
                <a:t>. H/W , S/W </a:t>
              </a:r>
              <a:r>
                <a:rPr lang="ko-KR" altLang="en-US" sz="2400" dirty="0" smtClean="0"/>
                <a:t>기능 </a:t>
              </a:r>
              <a:r>
                <a:rPr lang="ko-KR" altLang="en-US" sz="2400" dirty="0" smtClean="0"/>
                <a:t>흐름도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사용자 브라우저</a:t>
              </a:r>
              <a:r>
                <a:rPr lang="en-US" altLang="ko-KR" sz="2400" dirty="0" smtClean="0"/>
                <a:t>-</a:t>
              </a:r>
              <a:r>
                <a:rPr lang="ko-KR" altLang="en-US" sz="2400" dirty="0" smtClean="0"/>
                <a:t>직접제어</a:t>
              </a:r>
              <a:r>
                <a:rPr lang="en-US" altLang="ko-KR" sz="2400" dirty="0" smtClean="0"/>
                <a:t>)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843883" y="3210533"/>
            <a:ext cx="1995191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측정 일시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측정값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처리여부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1621953" y="1215457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66" name="순서도: 처리 65"/>
          <p:cNvSpPr/>
          <p:nvPr/>
        </p:nvSpPr>
        <p:spPr>
          <a:xfrm>
            <a:off x="113754" y="1054353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68" name="순서도: 처리 67"/>
          <p:cNvSpPr/>
          <p:nvPr/>
        </p:nvSpPr>
        <p:spPr>
          <a:xfrm>
            <a:off x="45905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70" name="순서도: 처리 69"/>
          <p:cNvSpPr/>
          <p:nvPr/>
        </p:nvSpPr>
        <p:spPr>
          <a:xfrm>
            <a:off x="96578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sp>
        <p:nvSpPr>
          <p:cNvPr id="58" name="순서도: 처리 57"/>
          <p:cNvSpPr/>
          <p:nvPr/>
        </p:nvSpPr>
        <p:spPr>
          <a:xfrm>
            <a:off x="2646070" y="3888246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6</a:t>
            </a:r>
            <a:endParaRPr lang="en-US" altLang="ko-KR" sz="1000" dirty="0"/>
          </a:p>
        </p:txBody>
      </p:sp>
      <p:sp>
        <p:nvSpPr>
          <p:cNvPr id="60" name="순서도: 처리 59"/>
          <p:cNvSpPr/>
          <p:nvPr/>
        </p:nvSpPr>
        <p:spPr>
          <a:xfrm>
            <a:off x="4695099" y="3210968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7</a:t>
            </a:r>
            <a:endParaRPr lang="en-US" altLang="ko-KR" sz="1000" dirty="0"/>
          </a:p>
        </p:txBody>
      </p:sp>
      <p:sp>
        <p:nvSpPr>
          <p:cNvPr id="71" name="순서도: 처리 70"/>
          <p:cNvSpPr/>
          <p:nvPr/>
        </p:nvSpPr>
        <p:spPr>
          <a:xfrm>
            <a:off x="6695711" y="3558297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8</a:t>
            </a:r>
            <a:endParaRPr lang="en-US" altLang="ko-KR" sz="1000" dirty="0"/>
          </a:p>
        </p:txBody>
      </p:sp>
      <p:sp>
        <p:nvSpPr>
          <p:cNvPr id="72" name="순서도: 처리 71"/>
          <p:cNvSpPr/>
          <p:nvPr/>
        </p:nvSpPr>
        <p:spPr>
          <a:xfrm>
            <a:off x="10626530" y="388635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1</a:t>
            </a:r>
          </a:p>
        </p:txBody>
      </p:sp>
      <p:sp>
        <p:nvSpPr>
          <p:cNvPr id="73" name="순서도: 처리 72"/>
          <p:cNvSpPr/>
          <p:nvPr/>
        </p:nvSpPr>
        <p:spPr>
          <a:xfrm>
            <a:off x="6374303" y="3561384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4989452" y="3210968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3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2948397" y="388824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4</a:t>
            </a:r>
            <a:endParaRPr lang="en-US" altLang="ko-KR" sz="1000" dirty="0"/>
          </a:p>
        </p:txBody>
      </p:sp>
      <p:sp>
        <p:nvSpPr>
          <p:cNvPr id="76" name="순서도: 처리 75"/>
          <p:cNvSpPr/>
          <p:nvPr/>
        </p:nvSpPr>
        <p:spPr>
          <a:xfrm>
            <a:off x="3127894" y="1613070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5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189014" y="6435310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83" name="순서도: 처리 82"/>
          <p:cNvSpPr/>
          <p:nvPr/>
        </p:nvSpPr>
        <p:spPr>
          <a:xfrm>
            <a:off x="2819926" y="5286229"/>
            <a:ext cx="1770578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6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값 송신</a:t>
            </a:r>
            <a:r>
              <a:rPr lang="en-US" altLang="ko-KR" sz="1000" dirty="0" smtClean="0"/>
              <a:t>(SEND)</a:t>
            </a:r>
            <a:endParaRPr lang="en-US" altLang="ko-KR" sz="1000" dirty="0"/>
          </a:p>
        </p:txBody>
      </p:sp>
      <p:sp>
        <p:nvSpPr>
          <p:cNvPr id="84" name="순서도: 처리 83"/>
          <p:cNvSpPr/>
          <p:nvPr/>
        </p:nvSpPr>
        <p:spPr>
          <a:xfrm>
            <a:off x="4848751" y="5438629"/>
            <a:ext cx="1327143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값 수신</a:t>
            </a:r>
            <a:endParaRPr lang="en-US" altLang="ko-KR" sz="1000" dirty="0"/>
          </a:p>
        </p:txBody>
      </p:sp>
      <p:sp>
        <p:nvSpPr>
          <p:cNvPr id="85" name="순서도: 처리 84"/>
          <p:cNvSpPr/>
          <p:nvPr/>
        </p:nvSpPr>
        <p:spPr>
          <a:xfrm>
            <a:off x="6582301" y="5648179"/>
            <a:ext cx="1327143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값 저장</a:t>
            </a:r>
            <a:endParaRPr lang="en-US" altLang="ko-KR" sz="1000" dirty="0"/>
          </a:p>
        </p:txBody>
      </p:sp>
      <p:sp>
        <p:nvSpPr>
          <p:cNvPr id="86" name="순서도: 처리 85"/>
          <p:cNvSpPr/>
          <p:nvPr/>
        </p:nvSpPr>
        <p:spPr>
          <a:xfrm>
            <a:off x="10525016" y="6057899"/>
            <a:ext cx="1223943" cy="52401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2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사용자 수동제어</a:t>
            </a:r>
            <a:endParaRPr lang="en-US" altLang="ko-KR" sz="1000" dirty="0"/>
          </a:p>
        </p:txBody>
      </p:sp>
      <p:sp>
        <p:nvSpPr>
          <p:cNvPr id="90" name="순서도: 처리 89"/>
          <p:cNvSpPr/>
          <p:nvPr/>
        </p:nvSpPr>
        <p:spPr>
          <a:xfrm>
            <a:off x="6594225" y="6045568"/>
            <a:ext cx="1327143" cy="21922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제어처리 기록</a:t>
            </a:r>
            <a:endParaRPr lang="en-US" altLang="ko-KR" sz="1000" dirty="0"/>
          </a:p>
        </p:txBody>
      </p:sp>
      <p:sp>
        <p:nvSpPr>
          <p:cNvPr id="91" name="순서도: 처리 90"/>
          <p:cNvSpPr/>
          <p:nvPr/>
        </p:nvSpPr>
        <p:spPr>
          <a:xfrm>
            <a:off x="9051675" y="6039958"/>
            <a:ext cx="1327143" cy="21922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제어처리 요</a:t>
            </a:r>
            <a:r>
              <a:rPr lang="ko-KR" altLang="en-US" sz="1000" dirty="0"/>
              <a:t>청</a:t>
            </a:r>
            <a:endParaRPr lang="en-US" altLang="ko-KR" sz="1000" dirty="0"/>
          </a:p>
        </p:txBody>
      </p:sp>
      <p:sp>
        <p:nvSpPr>
          <p:cNvPr id="93" name="순서도: 처리 92"/>
          <p:cNvSpPr/>
          <p:nvPr/>
        </p:nvSpPr>
        <p:spPr>
          <a:xfrm>
            <a:off x="2717550" y="5828323"/>
            <a:ext cx="1435350" cy="4486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패</a:t>
            </a:r>
            <a:r>
              <a:rPr lang="ko-KR" altLang="en-US" sz="1000" dirty="0" err="1"/>
              <a:t>킷</a:t>
            </a:r>
            <a:r>
              <a:rPr lang="ko-KR" altLang="en-US" sz="1000" dirty="0" smtClean="0"/>
              <a:t> 수신</a:t>
            </a:r>
            <a:endParaRPr lang="en-US" altLang="ko-KR" sz="1000" dirty="0" smtClean="0"/>
          </a:p>
          <a:p>
            <a:r>
              <a:rPr lang="en-US" altLang="ko-KR" sz="1000" dirty="0" smtClean="0"/>
              <a:t>(Open/Close) CMD</a:t>
            </a:r>
            <a:endParaRPr lang="en-US" altLang="ko-KR" sz="1000" dirty="0"/>
          </a:p>
        </p:txBody>
      </p:sp>
      <p:sp>
        <p:nvSpPr>
          <p:cNvPr id="94" name="순서도: 처리 93"/>
          <p:cNvSpPr/>
          <p:nvPr/>
        </p:nvSpPr>
        <p:spPr>
          <a:xfrm>
            <a:off x="1707900" y="5561624"/>
            <a:ext cx="1379690" cy="22005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err="1" smtClean="0"/>
              <a:t>엑츄에이터제</a:t>
            </a:r>
            <a:r>
              <a:rPr lang="ko-KR" altLang="en-US" sz="1000" dirty="0" err="1"/>
              <a:t>어</a:t>
            </a:r>
            <a:endParaRPr lang="en-US" altLang="ko-KR" sz="1000" dirty="0"/>
          </a:p>
        </p:txBody>
      </p:sp>
      <p:sp>
        <p:nvSpPr>
          <p:cNvPr id="99" name="왼쪽/오른쪽 화살표 98"/>
          <p:cNvSpPr/>
          <p:nvPr/>
        </p:nvSpPr>
        <p:spPr>
          <a:xfrm>
            <a:off x="1509523" y="4669208"/>
            <a:ext cx="8986882" cy="2141167"/>
          </a:xfrm>
          <a:prstGeom prst="leftRightArrow">
            <a:avLst/>
          </a:prstGeom>
          <a:noFill/>
          <a:ln>
            <a:solidFill>
              <a:srgbClr val="0070C0">
                <a:alpha val="63000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142570" y="1841964"/>
            <a:ext cx="214025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</a:t>
            </a:r>
            <a:endParaRPr lang="ko-KR" altLang="en-US" sz="1200" dirty="0"/>
          </a:p>
        </p:txBody>
      </p:sp>
      <p:sp>
        <p:nvSpPr>
          <p:cNvPr id="88" name="순서도: 처리 87"/>
          <p:cNvSpPr/>
          <p:nvPr/>
        </p:nvSpPr>
        <p:spPr>
          <a:xfrm>
            <a:off x="4828449" y="5814109"/>
            <a:ext cx="1545854" cy="4486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패</a:t>
            </a:r>
            <a:r>
              <a:rPr lang="ko-KR" altLang="en-US" sz="1000" dirty="0" err="1"/>
              <a:t>킷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thd</a:t>
            </a:r>
            <a:r>
              <a:rPr lang="ko-KR" altLang="en-US" sz="1000" dirty="0" smtClean="0"/>
              <a:t>신</a:t>
            </a:r>
            <a:endParaRPr lang="en-US" altLang="ko-KR" sz="1000" dirty="0" smtClean="0"/>
          </a:p>
          <a:p>
            <a:r>
              <a:rPr lang="en-US" altLang="ko-KR" sz="1000" dirty="0" smtClean="0"/>
              <a:t>(Open/Close) CMD</a:t>
            </a:r>
            <a:endParaRPr lang="en-US" altLang="ko-KR" sz="1000" dirty="0"/>
          </a:p>
        </p:txBody>
      </p:sp>
      <p:sp>
        <p:nvSpPr>
          <p:cNvPr id="89" name="왼쪽/오른쪽 화살표 88"/>
          <p:cNvSpPr/>
          <p:nvPr/>
        </p:nvSpPr>
        <p:spPr>
          <a:xfrm>
            <a:off x="3058244" y="4619480"/>
            <a:ext cx="6235300" cy="394789"/>
          </a:xfrm>
          <a:prstGeom prst="leftRightArrow">
            <a:avLst/>
          </a:prstGeom>
          <a:noFill/>
          <a:ln>
            <a:solidFill>
              <a:srgbClr val="0070C0">
                <a:alpha val="63000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70C0"/>
                </a:solidFill>
              </a:rPr>
              <a:t>직접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엑츄에이터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제어 가능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arduino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미사용</a:t>
            </a:r>
            <a:r>
              <a:rPr lang="ko-KR" altLang="en-US" sz="1200" b="1" dirty="0" err="1">
                <a:solidFill>
                  <a:srgbClr val="0070C0"/>
                </a:solidFill>
              </a:rPr>
              <a:t>시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02" name="순서도: 처리 101"/>
          <p:cNvSpPr/>
          <p:nvPr/>
        </p:nvSpPr>
        <p:spPr>
          <a:xfrm>
            <a:off x="10151721" y="624922"/>
            <a:ext cx="1306854" cy="264521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S/W </a:t>
            </a:r>
            <a:r>
              <a:rPr lang="ko-KR" altLang="en-US" sz="1000" dirty="0" smtClean="0"/>
              <a:t>설치작업 내용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680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9648825" y="1257247"/>
            <a:ext cx="2278622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581524" y="1257247"/>
            <a:ext cx="4124325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36556" y="1257247"/>
            <a:ext cx="3171826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59" name="정육면체 58"/>
          <p:cNvSpPr/>
          <p:nvPr/>
        </p:nvSpPr>
        <p:spPr>
          <a:xfrm>
            <a:off x="4654931" y="2000746"/>
            <a:ext cx="3942744" cy="1761461"/>
          </a:xfrm>
          <a:prstGeom prst="cube">
            <a:avLst>
              <a:gd name="adj" fmla="val 728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6" y="1840695"/>
            <a:ext cx="829525" cy="732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7590" y="3435149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550" y="2185027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apache</a:t>
            </a:r>
            <a:r>
              <a:rPr lang="ko-KR" altLang="en-US" sz="1200" dirty="0" smtClean="0"/>
              <a:t>서버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46946" y="1400538"/>
            <a:ext cx="14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브라우저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639175" y="2775212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562350" y="2435726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63683" y="3354509"/>
            <a:ext cx="24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리포트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화면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창문 닫기 실행 화면</a:t>
            </a:r>
            <a:endParaRPr lang="en-US" altLang="ko-KR" sz="1400" dirty="0" smtClean="0"/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1164739" y="2208627"/>
            <a:ext cx="1115459" cy="10360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557148" y="1622889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창문 닫기 제어</a:t>
            </a:r>
            <a:endParaRPr lang="ko-KR" altLang="en-US" sz="1200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659543" y="2509390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4689522" y="1818989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373895" y="3301680"/>
            <a:ext cx="305492" cy="1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9760296" y="1763607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63667" y="1757906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550" y="1816435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+ java1.8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942171" y="295298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크롬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0912" y="2951120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크롬</a:t>
            </a:r>
            <a:endParaRPr lang="ko-KR" altLang="en-US" sz="1100" dirty="0"/>
          </a:p>
        </p:txBody>
      </p:sp>
      <p:sp>
        <p:nvSpPr>
          <p:cNvPr id="57" name="정육면체 56"/>
          <p:cNvSpPr/>
          <p:nvPr/>
        </p:nvSpPr>
        <p:spPr>
          <a:xfrm>
            <a:off x="1648735" y="3112913"/>
            <a:ext cx="853671" cy="481020"/>
          </a:xfrm>
          <a:prstGeom prst="cube">
            <a:avLst>
              <a:gd name="adj" fmla="val 68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514645" y="1253557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63" name="왼쪽/오른쪽 화살표 62"/>
          <p:cNvSpPr/>
          <p:nvPr/>
        </p:nvSpPr>
        <p:spPr>
          <a:xfrm>
            <a:off x="8782050" y="2483351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571550" y="2549173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JDBC</a:t>
            </a:r>
            <a:endParaRPr lang="ko-KR" altLang="en-US" sz="1200" dirty="0"/>
          </a:p>
        </p:txBody>
      </p:sp>
      <p:sp>
        <p:nvSpPr>
          <p:cNvPr id="61" name="원통 60"/>
          <p:cNvSpPr/>
          <p:nvPr/>
        </p:nvSpPr>
        <p:spPr>
          <a:xfrm>
            <a:off x="6297622" y="2583759"/>
            <a:ext cx="1048178" cy="56836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2086" y="251215"/>
            <a:ext cx="7133714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425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6</a:t>
              </a:r>
              <a:r>
                <a:rPr lang="en-US" altLang="ko-KR" sz="2400" dirty="0" smtClean="0"/>
                <a:t>. H/W , S/W </a:t>
              </a:r>
              <a:r>
                <a:rPr lang="ko-KR" altLang="en-US" sz="2400" dirty="0" smtClean="0"/>
                <a:t>기능 </a:t>
              </a:r>
              <a:r>
                <a:rPr lang="ko-KR" altLang="en-US" sz="2400" dirty="0" smtClean="0"/>
                <a:t>흐름도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사용자 브라우저</a:t>
              </a:r>
              <a:r>
                <a:rPr lang="en-US" altLang="ko-KR" sz="2400" dirty="0" smtClean="0"/>
                <a:t>-</a:t>
              </a:r>
              <a:r>
                <a:rPr lang="ko-KR" altLang="en-US" sz="2400" dirty="0" smtClean="0"/>
                <a:t>검색</a:t>
              </a:r>
              <a:r>
                <a:rPr lang="en-US" altLang="ko-KR" sz="2400" dirty="0" smtClean="0"/>
                <a:t>)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843883" y="3210533"/>
            <a:ext cx="1995191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측정 일시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측정값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처리여부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1621953" y="1215457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66" name="순서도: 처리 65"/>
          <p:cNvSpPr/>
          <p:nvPr/>
        </p:nvSpPr>
        <p:spPr>
          <a:xfrm>
            <a:off x="113754" y="1054353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68" name="순서도: 처리 67"/>
          <p:cNvSpPr/>
          <p:nvPr/>
        </p:nvSpPr>
        <p:spPr>
          <a:xfrm>
            <a:off x="45905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70" name="순서도: 처리 69"/>
          <p:cNvSpPr/>
          <p:nvPr/>
        </p:nvSpPr>
        <p:spPr>
          <a:xfrm>
            <a:off x="96578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sp>
        <p:nvSpPr>
          <p:cNvPr id="95" name="순서도: 처리 94"/>
          <p:cNvSpPr/>
          <p:nvPr/>
        </p:nvSpPr>
        <p:spPr>
          <a:xfrm>
            <a:off x="10496405" y="5310115"/>
            <a:ext cx="1223943" cy="524019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3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사용자 조회</a:t>
            </a:r>
            <a:endParaRPr lang="en-US" altLang="ko-KR" sz="1000" dirty="0"/>
          </a:p>
        </p:txBody>
      </p:sp>
      <p:sp>
        <p:nvSpPr>
          <p:cNvPr id="96" name="순서도: 처리 95"/>
          <p:cNvSpPr/>
          <p:nvPr/>
        </p:nvSpPr>
        <p:spPr>
          <a:xfrm>
            <a:off x="6565614" y="5291064"/>
            <a:ext cx="1327143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검</a:t>
            </a:r>
            <a:r>
              <a:rPr lang="ko-KR" altLang="en-US" sz="1000" dirty="0"/>
              <a:t>색</a:t>
            </a:r>
            <a:endParaRPr lang="en-US" altLang="ko-KR" sz="1000" dirty="0"/>
          </a:p>
        </p:txBody>
      </p:sp>
      <p:sp>
        <p:nvSpPr>
          <p:cNvPr id="97" name="순서도: 처리 96"/>
          <p:cNvSpPr/>
          <p:nvPr/>
        </p:nvSpPr>
        <p:spPr>
          <a:xfrm>
            <a:off x="9023064" y="5281539"/>
            <a:ext cx="1327143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조회처리 요</a:t>
            </a:r>
            <a:r>
              <a:rPr lang="ko-KR" altLang="en-US" sz="1000" dirty="0"/>
              <a:t>청</a:t>
            </a:r>
            <a:endParaRPr lang="en-US" altLang="ko-KR" sz="1000" dirty="0"/>
          </a:p>
        </p:txBody>
      </p:sp>
      <p:sp>
        <p:nvSpPr>
          <p:cNvPr id="98" name="순서도: 처리 97"/>
          <p:cNvSpPr/>
          <p:nvPr/>
        </p:nvSpPr>
        <p:spPr>
          <a:xfrm>
            <a:off x="10204164" y="4976739"/>
            <a:ext cx="1511586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3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조회결과 화면 표출</a:t>
            </a:r>
            <a:endParaRPr lang="en-US" altLang="ko-KR" sz="1000" dirty="0"/>
          </a:p>
        </p:txBody>
      </p:sp>
      <p:sp>
        <p:nvSpPr>
          <p:cNvPr id="100" name="TextBox 99"/>
          <p:cNvSpPr txBox="1"/>
          <p:nvPr/>
        </p:nvSpPr>
        <p:spPr>
          <a:xfrm>
            <a:off x="10993202" y="4276581"/>
            <a:ext cx="89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</a:t>
            </a:r>
            <a:r>
              <a:rPr lang="ko-KR" altLang="en-US" sz="1600" dirty="0"/>
              <a:t>회</a:t>
            </a:r>
            <a:endParaRPr lang="en-US" altLang="ko-KR" sz="1600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1142570" y="1841964"/>
            <a:ext cx="214025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</a:t>
            </a:r>
            <a:endParaRPr lang="ko-KR" altLang="en-US" sz="1200" dirty="0"/>
          </a:p>
        </p:txBody>
      </p:sp>
      <p:sp>
        <p:nvSpPr>
          <p:cNvPr id="92" name="순서도: 처리 91"/>
          <p:cNvSpPr/>
          <p:nvPr/>
        </p:nvSpPr>
        <p:spPr>
          <a:xfrm>
            <a:off x="10804614" y="4335688"/>
            <a:ext cx="245366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89" name="왼쪽/오른쪽 화살표 88"/>
          <p:cNvSpPr/>
          <p:nvPr/>
        </p:nvSpPr>
        <p:spPr>
          <a:xfrm>
            <a:off x="4581524" y="4619480"/>
            <a:ext cx="4712020" cy="394789"/>
          </a:xfrm>
          <a:prstGeom prst="leftRightArrow">
            <a:avLst/>
          </a:prstGeom>
          <a:noFill/>
          <a:ln>
            <a:solidFill>
              <a:srgbClr val="0070C0">
                <a:alpha val="63000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70C0"/>
                </a:solidFill>
              </a:rPr>
              <a:t>데이터 검색 및 리턴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03" name="순서도: 처리 102"/>
          <p:cNvSpPr/>
          <p:nvPr/>
        </p:nvSpPr>
        <p:spPr>
          <a:xfrm>
            <a:off x="10966539" y="3888013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104" name="순서도: 처리 103"/>
          <p:cNvSpPr/>
          <p:nvPr/>
        </p:nvSpPr>
        <p:spPr>
          <a:xfrm>
            <a:off x="7024370" y="3562900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105" name="순서도: 처리 104"/>
          <p:cNvSpPr/>
          <p:nvPr/>
        </p:nvSpPr>
        <p:spPr>
          <a:xfrm>
            <a:off x="11406287" y="1408800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154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30698" y="2176417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05277" y="2177260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4339646" y="1898091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/오른쪽 화살표 62"/>
          <p:cNvSpPr/>
          <p:nvPr/>
        </p:nvSpPr>
        <p:spPr>
          <a:xfrm>
            <a:off x="7452915" y="1919076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2086" y="194065"/>
            <a:ext cx="4340319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425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7</a:t>
              </a:r>
              <a:r>
                <a:rPr lang="en-US" altLang="ko-KR" sz="2400" dirty="0" smtClean="0"/>
                <a:t>. </a:t>
              </a:r>
              <a:r>
                <a:rPr lang="ko-KR" altLang="en-US" sz="2400" dirty="0" err="1" smtClean="0"/>
                <a:t>패킷</a:t>
              </a:r>
              <a:r>
                <a:rPr lang="ko-KR" altLang="en-US" sz="2400" dirty="0" smtClean="0"/>
                <a:t> 구성 및 흐름도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순서도: 처리 79"/>
          <p:cNvSpPr/>
          <p:nvPr/>
        </p:nvSpPr>
        <p:spPr>
          <a:xfrm>
            <a:off x="557145" y="1727703"/>
            <a:ext cx="990600" cy="524019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1</a:t>
            </a:r>
          </a:p>
          <a:p>
            <a:r>
              <a:rPr lang="ko-KR" altLang="en-US" sz="1000" dirty="0" smtClean="0"/>
              <a:t>센서 측정으로 창문자동제어</a:t>
            </a:r>
            <a:endParaRPr lang="en-US" altLang="ko-KR" sz="1000" dirty="0"/>
          </a:p>
        </p:txBody>
      </p:sp>
      <p:sp>
        <p:nvSpPr>
          <p:cNvPr id="86" name="순서도: 처리 85"/>
          <p:cNvSpPr/>
          <p:nvPr/>
        </p:nvSpPr>
        <p:spPr>
          <a:xfrm>
            <a:off x="10667848" y="1746752"/>
            <a:ext cx="1223943" cy="52401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2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사용자 수동제어</a:t>
            </a:r>
            <a:endParaRPr lang="en-US" altLang="ko-KR" sz="1000" dirty="0"/>
          </a:p>
        </p:txBody>
      </p:sp>
      <p:sp>
        <p:nvSpPr>
          <p:cNvPr id="76" name="순서도: 처리 75"/>
          <p:cNvSpPr/>
          <p:nvPr/>
        </p:nvSpPr>
        <p:spPr>
          <a:xfrm>
            <a:off x="1768863" y="1898091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92" name="대각선 방향의 모서리가 잘린 사각형 91"/>
          <p:cNvSpPr/>
          <p:nvPr/>
        </p:nvSpPr>
        <p:spPr>
          <a:xfrm>
            <a:off x="2834269" y="1891366"/>
            <a:ext cx="913373" cy="59186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96" name="대각선 방향의 모서리가 잘린 사각형 95"/>
          <p:cNvSpPr/>
          <p:nvPr/>
        </p:nvSpPr>
        <p:spPr>
          <a:xfrm>
            <a:off x="5547867" y="1891366"/>
            <a:ext cx="992234" cy="60651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sp>
        <p:nvSpPr>
          <p:cNvPr id="97" name="순서도: 처리 96"/>
          <p:cNvSpPr/>
          <p:nvPr/>
        </p:nvSpPr>
        <p:spPr>
          <a:xfrm>
            <a:off x="5547867" y="1418280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98" name="순서도: 처리 97"/>
          <p:cNvSpPr/>
          <p:nvPr/>
        </p:nvSpPr>
        <p:spPr>
          <a:xfrm>
            <a:off x="366645" y="922035"/>
            <a:ext cx="1506223" cy="353749"/>
          </a:xfrm>
          <a:prstGeom prst="flowChartProcess">
            <a:avLst/>
          </a:prstGeom>
          <a:solidFill>
            <a:srgbClr val="FFC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패킷</a:t>
            </a:r>
            <a:r>
              <a:rPr lang="ko-KR" altLang="en-US" sz="1200" dirty="0" smtClean="0"/>
              <a:t> 구성</a:t>
            </a:r>
            <a:r>
              <a:rPr lang="en-US" altLang="ko-KR" sz="1200" dirty="0" smtClean="0"/>
              <a:t>(8byte)</a:t>
            </a:r>
            <a:endParaRPr lang="en-US" altLang="ko-KR" sz="1200" dirty="0"/>
          </a:p>
        </p:txBody>
      </p:sp>
      <p:sp>
        <p:nvSpPr>
          <p:cNvPr id="100" name="순서도: 처리 99"/>
          <p:cNvSpPr/>
          <p:nvPr/>
        </p:nvSpPr>
        <p:spPr>
          <a:xfrm>
            <a:off x="9114301" y="1418281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589895" y="1897669"/>
            <a:ext cx="876300" cy="585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9593266" y="1891968"/>
            <a:ext cx="876300" cy="585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52349"/>
              </p:ext>
            </p:extLst>
          </p:nvPr>
        </p:nvGraphicFramePr>
        <p:xfrm>
          <a:off x="250186" y="3100388"/>
          <a:ext cx="5664839" cy="2722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824"/>
                <a:gridCol w="344091"/>
                <a:gridCol w="1745026"/>
                <a:gridCol w="3157898"/>
              </a:tblGrid>
              <a:tr h="16092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센싱데이터</a:t>
                      </a:r>
                      <a:r>
                        <a:rPr lang="ko-KR" altLang="en-US" sz="1100" u="none" strike="noStrike" dirty="0">
                          <a:effectLst/>
                        </a:rPr>
                        <a:t> 송신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패킷</a:t>
                      </a:r>
                      <a:r>
                        <a:rPr lang="ko-KR" altLang="en-US" sz="1100" u="none" strike="noStrike" dirty="0">
                          <a:effectLst/>
                        </a:rPr>
                        <a:t> 데이터 구성 내용 </a:t>
                      </a:r>
                      <a:r>
                        <a:rPr lang="en-US" altLang="ko-KR" sz="1100" u="none" strike="noStrike" dirty="0">
                          <a:effectLst/>
                        </a:rPr>
                        <a:t>(8byte)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값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SOH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start of header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20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err="1">
                          <a:effectLst/>
                        </a:rPr>
                        <a:t>ResPonse</a:t>
                      </a:r>
                      <a:r>
                        <a:rPr lang="en-US" altLang="ko-KR" sz="1100" u="none" strike="noStrike" dirty="0">
                          <a:effectLst/>
                        </a:rPr>
                        <a:t> ACK    -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센싱된</a:t>
                      </a:r>
                      <a:r>
                        <a:rPr lang="ko-KR" altLang="en-US" sz="1100" u="none" strike="noStrike" dirty="0">
                          <a:effectLst/>
                        </a:rPr>
                        <a:t> 결과에 대한 제어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0x02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205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4(1)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RX </a:t>
                      </a:r>
                      <a:r>
                        <a:rPr lang="ko-KR" altLang="en-US" sz="1100" u="none" strike="noStrike" dirty="0">
                          <a:effectLst/>
                        </a:rPr>
                        <a:t>빗물 수치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측정 값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센서수치 </a:t>
                      </a:r>
                      <a:r>
                        <a:rPr lang="en-US" altLang="ko-KR" sz="1100" u="none" strike="noStrike" dirty="0">
                          <a:effectLst/>
                        </a:rPr>
                        <a:t>(0-1024) -&gt; 500</a:t>
                      </a:r>
                      <a:r>
                        <a:rPr lang="ko-KR" altLang="en-US" sz="1100" u="none" strike="noStrike" dirty="0">
                          <a:effectLst/>
                        </a:rPr>
                        <a:t>기준으로 제어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5(2)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RX </a:t>
                      </a:r>
                      <a:r>
                        <a:rPr lang="ko-KR" altLang="en-US" sz="1100" u="none" strike="noStrike" dirty="0">
                          <a:effectLst/>
                        </a:rPr>
                        <a:t>미세먼지 측정수치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정수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0 ~ 30    </a:t>
                      </a:r>
                      <a:r>
                        <a:rPr lang="ko-KR" altLang="en-US" sz="1100" u="none" strike="noStrike" dirty="0">
                          <a:effectLst/>
                        </a:rPr>
                        <a:t>좋음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31~80    </a:t>
                      </a:r>
                      <a:r>
                        <a:rPr lang="ko-KR" altLang="en-US" sz="1100" u="none" strike="noStrike">
                          <a:effectLst/>
                        </a:rPr>
                        <a:t>보통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81~150   </a:t>
                      </a:r>
                      <a:r>
                        <a:rPr lang="ko-KR" altLang="en-US" sz="1100" u="none" strike="noStrike">
                          <a:effectLst/>
                        </a:rPr>
                        <a:t>나쁨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닫음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151~255 </a:t>
                      </a:r>
                      <a:r>
                        <a:rPr lang="ko-KR" altLang="en-US" sz="1100" u="none" strike="noStrike">
                          <a:effectLst/>
                        </a:rPr>
                        <a:t>매우나쁨 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닫음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20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6(3)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TX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창문제어상태 변경정보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O' :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Tx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 오픈 </a:t>
                      </a:r>
                      <a:r>
                        <a:rPr lang="en-US" altLang="ko-KR" sz="1100" u="none" strike="noStrike" dirty="0">
                          <a:effectLst/>
                        </a:rPr>
                        <a:t>'C' :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Tx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 </a:t>
                      </a:r>
                      <a:r>
                        <a:rPr lang="en-US" altLang="ko-KR" sz="1100" u="none" strike="noStrike" dirty="0">
                          <a:effectLst/>
                        </a:rPr>
                        <a:t>Close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0x03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609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03607"/>
              </p:ext>
            </p:extLst>
          </p:nvPr>
        </p:nvGraphicFramePr>
        <p:xfrm>
          <a:off x="6214995" y="3100388"/>
          <a:ext cx="5604250" cy="272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060"/>
                <a:gridCol w="349227"/>
                <a:gridCol w="1771076"/>
                <a:gridCol w="3059887"/>
              </a:tblGrid>
              <a:tr h="209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사용자 제어 송신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패킷</a:t>
                      </a:r>
                      <a:r>
                        <a:rPr lang="ko-KR" altLang="en-US" sz="1100" u="none" strike="noStrike" dirty="0">
                          <a:effectLst/>
                        </a:rPr>
                        <a:t> 데이터 구성 내용 </a:t>
                      </a:r>
                      <a:r>
                        <a:rPr lang="en-US" altLang="ko-KR" sz="1100" u="none" strike="noStrike" dirty="0">
                          <a:effectLst/>
                        </a:rPr>
                        <a:t>(8byte)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순서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값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SOH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start of header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CMD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Q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ReQuest            - </a:t>
                      </a:r>
                      <a:r>
                        <a:rPr lang="ko-KR" altLang="en-US" sz="1100" u="none" strike="noStrike">
                          <a:effectLst/>
                        </a:rPr>
                        <a:t>사용자의 창문제어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4(1)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5(2)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6(3)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TX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창문제어상태 변경정보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O' :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Tx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 오픈 </a:t>
                      </a:r>
                      <a:r>
                        <a:rPr lang="en-US" altLang="ko-KR" sz="1100" u="none" strike="noStrike" dirty="0">
                          <a:effectLst/>
                        </a:rPr>
                        <a:t>'C' : </a:t>
                      </a:r>
                      <a:r>
                        <a:rPr lang="en-US" altLang="ko-KR" sz="1100" u="none" strike="noStrike" dirty="0" err="1">
                          <a:effectLst/>
                        </a:rPr>
                        <a:t>Tx</a:t>
                      </a:r>
                      <a:r>
                        <a:rPr lang="en-US" altLang="ko-KR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창문 </a:t>
                      </a:r>
                      <a:r>
                        <a:rPr lang="en-US" altLang="ko-KR" sz="1100" u="none" strike="noStrike" dirty="0">
                          <a:effectLst/>
                        </a:rPr>
                        <a:t>Close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ETX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0x04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1735971" y="2313216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105" name="직사각형 104"/>
          <p:cNvSpPr/>
          <p:nvPr/>
        </p:nvSpPr>
        <p:spPr>
          <a:xfrm>
            <a:off x="5195835" y="1048948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115" name="순서도: 처리 114"/>
          <p:cNvSpPr/>
          <p:nvPr/>
        </p:nvSpPr>
        <p:spPr>
          <a:xfrm>
            <a:off x="1692663" y="1595155"/>
            <a:ext cx="617449" cy="2129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감지</a:t>
            </a:r>
            <a:endParaRPr lang="en-US" altLang="ko-KR" sz="1000" dirty="0"/>
          </a:p>
        </p:txBody>
      </p:sp>
      <p:sp>
        <p:nvSpPr>
          <p:cNvPr id="116" name="순서도: 처리 115"/>
          <p:cNvSpPr/>
          <p:nvPr/>
        </p:nvSpPr>
        <p:spPr>
          <a:xfrm>
            <a:off x="2362530" y="1584165"/>
            <a:ext cx="1704449" cy="22391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분석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판단 </a:t>
            </a:r>
            <a:r>
              <a:rPr lang="ko-KR" altLang="en-US" sz="1000" dirty="0" err="1" smtClean="0"/>
              <a:t>패킷</a:t>
            </a:r>
            <a:r>
              <a:rPr lang="ko-KR" altLang="en-US" sz="1000" dirty="0" smtClean="0"/>
              <a:t> 만들기</a:t>
            </a:r>
            <a:endParaRPr lang="en-US" altLang="ko-KR" sz="1000" dirty="0"/>
          </a:p>
        </p:txBody>
      </p:sp>
      <p:sp>
        <p:nvSpPr>
          <p:cNvPr id="120" name="순서도: 처리 119"/>
          <p:cNvSpPr/>
          <p:nvPr/>
        </p:nvSpPr>
        <p:spPr>
          <a:xfrm>
            <a:off x="4105606" y="1584165"/>
            <a:ext cx="1366062" cy="22391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송신모듈 호출</a:t>
            </a:r>
            <a:r>
              <a:rPr lang="en-US" altLang="ko-KR" sz="1000" dirty="0" smtClean="0"/>
              <a:t>(LIB)</a:t>
            </a:r>
            <a:endParaRPr lang="en-US" altLang="ko-KR" sz="1000" dirty="0"/>
          </a:p>
        </p:txBody>
      </p:sp>
      <p:sp>
        <p:nvSpPr>
          <p:cNvPr id="121" name="순서도: 처리 120"/>
          <p:cNvSpPr/>
          <p:nvPr/>
        </p:nvSpPr>
        <p:spPr>
          <a:xfrm>
            <a:off x="7881877" y="1289404"/>
            <a:ext cx="1166873" cy="2254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1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제어처리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요청</a:t>
            </a:r>
            <a:endParaRPr lang="en-US" altLang="ko-KR" sz="1000" dirty="0"/>
          </a:p>
        </p:txBody>
      </p:sp>
      <p:sp>
        <p:nvSpPr>
          <p:cNvPr id="122" name="순서도: 처리 121"/>
          <p:cNvSpPr/>
          <p:nvPr/>
        </p:nvSpPr>
        <p:spPr>
          <a:xfrm>
            <a:off x="7891402" y="1556104"/>
            <a:ext cx="1157348" cy="215925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패킷</a:t>
            </a:r>
            <a:r>
              <a:rPr lang="ko-KR" altLang="en-US" sz="1000" dirty="0" smtClean="0"/>
              <a:t> 만들기</a:t>
            </a:r>
            <a:endParaRPr lang="en-US" altLang="ko-KR" sz="1000" dirty="0"/>
          </a:p>
        </p:txBody>
      </p:sp>
      <p:sp>
        <p:nvSpPr>
          <p:cNvPr id="124" name="순서도: 처리 123"/>
          <p:cNvSpPr/>
          <p:nvPr/>
        </p:nvSpPr>
        <p:spPr>
          <a:xfrm>
            <a:off x="6677025" y="1556104"/>
            <a:ext cx="1185280" cy="215925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브라우저 처리</a:t>
            </a:r>
            <a:endParaRPr lang="en-US" altLang="ko-KR" sz="1000" dirty="0"/>
          </a:p>
        </p:txBody>
      </p:sp>
      <p:sp>
        <p:nvSpPr>
          <p:cNvPr id="125" name="순서도: 처리 124"/>
          <p:cNvSpPr/>
          <p:nvPr/>
        </p:nvSpPr>
        <p:spPr>
          <a:xfrm>
            <a:off x="2362530" y="1326990"/>
            <a:ext cx="1704449" cy="22391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err="1" smtClean="0"/>
              <a:t>엑츄에이터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작</a:t>
            </a:r>
            <a:r>
              <a:rPr lang="ko-KR" altLang="en-US" sz="1000" dirty="0"/>
              <a:t>동</a:t>
            </a:r>
            <a:endParaRPr lang="en-US" altLang="ko-KR" sz="1000" dirty="0"/>
          </a:p>
        </p:txBody>
      </p:sp>
      <p:sp>
        <p:nvSpPr>
          <p:cNvPr id="126" name="순서도: 처리 125"/>
          <p:cNvSpPr/>
          <p:nvPr/>
        </p:nvSpPr>
        <p:spPr>
          <a:xfrm>
            <a:off x="5290872" y="2534248"/>
            <a:ext cx="1506223" cy="353749"/>
          </a:xfrm>
          <a:prstGeom prst="flowChartProcess">
            <a:avLst/>
          </a:prstGeom>
          <a:solidFill>
            <a:srgbClr val="FFC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데이터 저장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557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5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641905" y="1195774"/>
            <a:ext cx="6565557" cy="4588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959885" y="2488797"/>
            <a:ext cx="1764546" cy="1717590"/>
            <a:chOff x="3164807" y="2703902"/>
            <a:chExt cx="1764546" cy="1717590"/>
          </a:xfrm>
        </p:grpSpPr>
        <p:sp>
          <p:nvSpPr>
            <p:cNvPr id="21" name="직사각형 20"/>
            <p:cNvSpPr/>
            <p:nvPr/>
          </p:nvSpPr>
          <p:spPr>
            <a:xfrm>
              <a:off x="3164807" y="2703902"/>
              <a:ext cx="1764546" cy="17175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현재날씨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598117" y="3156983"/>
              <a:ext cx="897924" cy="1029729"/>
              <a:chOff x="3509319" y="2644346"/>
              <a:chExt cx="897924" cy="1029729"/>
            </a:xfrm>
          </p:grpSpPr>
          <p:sp>
            <p:nvSpPr>
              <p:cNvPr id="3" name="구름 2"/>
              <p:cNvSpPr/>
              <p:nvPr/>
            </p:nvSpPr>
            <p:spPr>
              <a:xfrm>
                <a:off x="3509319" y="2644346"/>
                <a:ext cx="897924" cy="593124"/>
              </a:xfrm>
              <a:prstGeom prst="clou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 flipH="1">
                <a:off x="3566984" y="3237470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H="1">
                <a:off x="3698789" y="3373394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3952101" y="3237470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H="1">
                <a:off x="4238367" y="3169508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>
                <a:off x="3857366" y="3299252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4042720" y="3402226"/>
                <a:ext cx="74140" cy="2718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그룹 27"/>
          <p:cNvGrpSpPr/>
          <p:nvPr/>
        </p:nvGrpSpPr>
        <p:grpSpPr>
          <a:xfrm>
            <a:off x="4042410" y="2488797"/>
            <a:ext cx="1764546" cy="1717590"/>
            <a:chOff x="4929353" y="265502"/>
            <a:chExt cx="1764546" cy="1717590"/>
          </a:xfrm>
        </p:grpSpPr>
        <p:sp>
          <p:nvSpPr>
            <p:cNvPr id="22" name="직사각형 21"/>
            <p:cNvSpPr/>
            <p:nvPr/>
          </p:nvSpPr>
          <p:spPr>
            <a:xfrm>
              <a:off x="4929353" y="265502"/>
              <a:ext cx="1764546" cy="17175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미세먼지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90104" y="891688"/>
              <a:ext cx="1043042" cy="5847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/>
                <a:t>33</a:t>
              </a:r>
              <a:endParaRPr lang="ko-KR" altLang="en-US" sz="3200" dirty="0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58" y="5295000"/>
            <a:ext cx="5353050" cy="371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53094" y="5088341"/>
            <a:ext cx="2318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미세먼지 기준</a:t>
            </a:r>
            <a:endParaRPr lang="ko-KR" altLang="en-US" sz="1100"/>
          </a:p>
        </p:txBody>
      </p:sp>
      <p:grpSp>
        <p:nvGrpSpPr>
          <p:cNvPr id="41" name="그룹 40"/>
          <p:cNvGrpSpPr/>
          <p:nvPr/>
        </p:nvGrpSpPr>
        <p:grpSpPr>
          <a:xfrm>
            <a:off x="6124935" y="2488797"/>
            <a:ext cx="1764546" cy="1717590"/>
            <a:chOff x="7020285" y="2910561"/>
            <a:chExt cx="1764546" cy="1717590"/>
          </a:xfrm>
        </p:grpSpPr>
        <p:sp>
          <p:nvSpPr>
            <p:cNvPr id="31" name="직사각형 30"/>
            <p:cNvSpPr/>
            <p:nvPr/>
          </p:nvSpPr>
          <p:spPr>
            <a:xfrm>
              <a:off x="7020285" y="2910561"/>
              <a:ext cx="1764546" cy="17175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지난 기록 보기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3116" y="3349692"/>
              <a:ext cx="958884" cy="958884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2067182" y="438125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창문이 닫혀 있습니다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733550" y="1311765"/>
            <a:ext cx="319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2"/>
                </a:solidFill>
              </a:rPr>
              <a:t>Smart</a:t>
            </a:r>
            <a:r>
              <a:rPr lang="en-US" altLang="ko-KR" sz="2800" dirty="0" smtClean="0"/>
              <a:t> </a:t>
            </a:r>
            <a:r>
              <a:rPr lang="en-US" altLang="ko-KR" sz="2800" dirty="0" smtClean="0">
                <a:solidFill>
                  <a:schemeClr val="accent1"/>
                </a:solidFill>
              </a:rPr>
              <a:t>Window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48" name="TextBox 47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8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사용자 </a:t>
              </a:r>
              <a:r>
                <a:rPr lang="en-US" altLang="ko-KR" sz="2400" dirty="0" smtClean="0"/>
                <a:t>UI</a:t>
              </a:r>
              <a:endParaRPr lang="ko-KR" altLang="en-US" sz="2400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5908282" y="4750587"/>
            <a:ext cx="873211" cy="329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창문 열기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6891882" y="4750587"/>
            <a:ext cx="873211" cy="329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창문 닫기</a:t>
            </a:r>
            <a:endParaRPr lang="ko-KR" altLang="en-US" sz="12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877300" y="1468332"/>
            <a:ext cx="2133599" cy="375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월별 </a:t>
            </a:r>
            <a:endParaRPr lang="en-US" altLang="ko-KR" sz="1200" dirty="0" smtClean="0"/>
          </a:p>
          <a:p>
            <a:r>
              <a:rPr lang="ko-KR" altLang="en-US" sz="1200" dirty="0" smtClean="0"/>
              <a:t>계절별</a:t>
            </a:r>
            <a:endParaRPr lang="en-US" altLang="ko-KR" sz="1200" dirty="0" smtClean="0"/>
          </a:p>
          <a:p>
            <a:r>
              <a:rPr lang="ko-KR" altLang="en-US" sz="1200" dirty="0" smtClean="0"/>
              <a:t>년 별</a:t>
            </a:r>
            <a:r>
              <a:rPr lang="en-US" altLang="ko-KR" sz="1200" dirty="0" smtClean="0"/>
              <a:t>(%</a:t>
            </a:r>
            <a:r>
              <a:rPr lang="ko-KR" altLang="en-US" sz="1200" dirty="0" smtClean="0"/>
              <a:t>표시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일자 별</a:t>
            </a:r>
            <a:endParaRPr lang="en-US" altLang="ko-KR" sz="1200" dirty="0" smtClean="0"/>
          </a:p>
          <a:p>
            <a:r>
              <a:rPr lang="ko-KR" altLang="en-US" sz="1200" dirty="0" smtClean="0"/>
              <a:t>시간 별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비가 온 일수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미세먼지 나쁜 일수</a:t>
            </a:r>
            <a:endParaRPr lang="en-US" altLang="ko-KR" sz="1200" dirty="0" smtClean="0"/>
          </a:p>
          <a:p>
            <a:r>
              <a:rPr lang="ko-KR" altLang="en-US" sz="1200" dirty="0" smtClean="0"/>
              <a:t>   자동으로 </a:t>
            </a:r>
            <a:r>
              <a:rPr lang="ko-KR" altLang="en-US" sz="1200" dirty="0"/>
              <a:t>닫</a:t>
            </a:r>
            <a:r>
              <a:rPr lang="ko-KR" altLang="en-US" sz="1200" dirty="0" smtClean="0"/>
              <a:t>힌 일수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미세먼지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- </a:t>
            </a:r>
            <a:r>
              <a:rPr lang="ko-KR" altLang="en-US" sz="1200" dirty="0" smtClean="0"/>
              <a:t>합계</a:t>
            </a:r>
            <a:endParaRPr lang="en-US" altLang="ko-KR" sz="1200" dirty="0" smtClean="0"/>
          </a:p>
          <a:p>
            <a:r>
              <a:rPr lang="ko-KR" altLang="en-US" sz="1200" dirty="0" smtClean="0"/>
              <a:t>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미세먼지 구간 설정</a:t>
            </a:r>
            <a:endParaRPr lang="ko-KR" altLang="en-US" sz="1400" dirty="0"/>
          </a:p>
        </p:txBody>
      </p:sp>
      <p:sp>
        <p:nvSpPr>
          <p:cNvPr id="5" name="오른쪽 화살표 4"/>
          <p:cNvSpPr/>
          <p:nvPr/>
        </p:nvSpPr>
        <p:spPr>
          <a:xfrm>
            <a:off x="8032242" y="3254257"/>
            <a:ext cx="7593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163050" y="4750587"/>
            <a:ext cx="164529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다양한 표시 방법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8915" y="6114707"/>
            <a:ext cx="6019799" cy="46166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시스템 영업 측면에  있어서의 데이터 표시 방법 필요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무엇이 좋은가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어느 정도의 효과인가 있는가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기대효과 측면에서 표시하면</a:t>
            </a:r>
            <a:r>
              <a:rPr lang="en-US" altLang="ko-KR" sz="1200" dirty="0" smtClean="0"/>
              <a:t>?)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99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281894" y="2384596"/>
            <a:ext cx="6355986" cy="3255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81893" y="1057836"/>
            <a:ext cx="276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2"/>
                </a:solidFill>
              </a:rPr>
              <a:t>Smart</a:t>
            </a:r>
            <a:r>
              <a:rPr lang="en-US" altLang="ko-KR" sz="2800" dirty="0" smtClean="0"/>
              <a:t> </a:t>
            </a:r>
            <a:r>
              <a:rPr lang="en-US" altLang="ko-KR" sz="2800" dirty="0" smtClean="0">
                <a:solidFill>
                  <a:schemeClr val="accent1"/>
                </a:solidFill>
              </a:rPr>
              <a:t>Window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47575"/>
              </p:ext>
            </p:extLst>
          </p:nvPr>
        </p:nvGraphicFramePr>
        <p:xfrm>
          <a:off x="1442145" y="2506241"/>
          <a:ext cx="571163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439"/>
                <a:gridCol w="916380"/>
                <a:gridCol w="1427910"/>
                <a:gridCol w="1427910"/>
              </a:tblGrid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날씨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미세먼지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창문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18:00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닫힘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17:00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닫힘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16:00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>
                        <a:alpha val="5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닫힘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15:00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14:00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13:00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12:00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11:00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10:00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맑음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열림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2017-09-27 9:00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미세먼지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닫힘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8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사용자 </a:t>
              </a:r>
              <a:r>
                <a:rPr lang="en-US" altLang="ko-KR" sz="2400" dirty="0" smtClean="0"/>
                <a:t>UI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순서도: 처리 12"/>
          <p:cNvSpPr/>
          <p:nvPr/>
        </p:nvSpPr>
        <p:spPr>
          <a:xfrm>
            <a:off x="1290795" y="1796710"/>
            <a:ext cx="1166873" cy="225449"/>
          </a:xfrm>
          <a:prstGeom prst="flowChartProcess">
            <a:avLst/>
          </a:prstGeom>
          <a:solidFill>
            <a:schemeClr val="accent5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시작</a:t>
            </a:r>
            <a:endParaRPr lang="en-US" altLang="ko-KR" sz="1000" dirty="0"/>
          </a:p>
        </p:txBody>
      </p:sp>
      <p:sp>
        <p:nvSpPr>
          <p:cNvPr id="14" name="순서도: 처리 13"/>
          <p:cNvSpPr/>
          <p:nvPr/>
        </p:nvSpPr>
        <p:spPr>
          <a:xfrm>
            <a:off x="4598835" y="1796711"/>
            <a:ext cx="1166873" cy="225449"/>
          </a:xfrm>
          <a:prstGeom prst="flowChartProcess">
            <a:avLst/>
          </a:prstGeom>
          <a:solidFill>
            <a:schemeClr val="accent5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종</a:t>
            </a:r>
            <a:r>
              <a:rPr lang="ko-KR" altLang="en-US" sz="1000" dirty="0"/>
              <a:t>료</a:t>
            </a:r>
            <a:endParaRPr lang="en-US" altLang="ko-KR" sz="1000" dirty="0"/>
          </a:p>
        </p:txBody>
      </p:sp>
      <p:sp>
        <p:nvSpPr>
          <p:cNvPr id="15" name="오른쪽 화살표 14"/>
          <p:cNvSpPr/>
          <p:nvPr/>
        </p:nvSpPr>
        <p:spPr>
          <a:xfrm>
            <a:off x="3923328" y="2085093"/>
            <a:ext cx="37966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처리 15"/>
          <p:cNvSpPr/>
          <p:nvPr/>
        </p:nvSpPr>
        <p:spPr>
          <a:xfrm>
            <a:off x="1739040" y="2074620"/>
            <a:ext cx="1264078" cy="2254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2017-09-30 00:00</a:t>
            </a:r>
            <a:endParaRPr lang="en-US" altLang="ko-KR" sz="1000" dirty="0"/>
          </a:p>
        </p:txBody>
      </p:sp>
      <p:sp>
        <p:nvSpPr>
          <p:cNvPr id="17" name="순서도: 처리 16"/>
          <p:cNvSpPr/>
          <p:nvPr/>
        </p:nvSpPr>
        <p:spPr>
          <a:xfrm>
            <a:off x="5047080" y="2074621"/>
            <a:ext cx="1290909" cy="2254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2017-09-30 00:00</a:t>
            </a:r>
          </a:p>
        </p:txBody>
      </p:sp>
      <p:sp>
        <p:nvSpPr>
          <p:cNvPr id="5" name="순서도: 정렬/분류 4"/>
          <p:cNvSpPr/>
          <p:nvPr/>
        </p:nvSpPr>
        <p:spPr>
          <a:xfrm>
            <a:off x="3101730" y="2022160"/>
            <a:ext cx="197224" cy="277910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정렬/분류 21"/>
          <p:cNvSpPr/>
          <p:nvPr/>
        </p:nvSpPr>
        <p:spPr>
          <a:xfrm>
            <a:off x="6445565" y="2022160"/>
            <a:ext cx="197224" cy="277910"/>
          </a:xfrm>
          <a:prstGeom prst="flowChartSo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88255" y="2850775"/>
            <a:ext cx="215153" cy="2608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97220" y="2895597"/>
            <a:ext cx="197223" cy="1613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561760" y="6042987"/>
            <a:ext cx="6019799" cy="461665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시스템 영업 측면에  있어서의 데이터 표시 방법 필요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무엇이 좋은가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어느 정도의 효과인가 있는가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기대효과 측면에서 표시하면</a:t>
            </a:r>
            <a:r>
              <a:rPr lang="en-US" altLang="ko-KR" sz="1200" dirty="0" smtClean="0"/>
              <a:t>?)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7988045" y="1927381"/>
            <a:ext cx="873211" cy="3295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8971645" y="1927381"/>
            <a:ext cx="873211" cy="3295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미세먼지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7988044" y="2400331"/>
            <a:ext cx="87321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일수 </a:t>
            </a:r>
            <a:r>
              <a:rPr lang="en-US" altLang="ko-KR" sz="1200" dirty="0" smtClean="0"/>
              <a:t>: 1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8971644" y="2400331"/>
            <a:ext cx="87321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일수 </a:t>
            </a:r>
            <a:r>
              <a:rPr lang="en-US" altLang="ko-KR" sz="1200" dirty="0" smtClean="0"/>
              <a:t>: 1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7988045" y="2868968"/>
            <a:ext cx="87321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 </a:t>
            </a:r>
            <a:r>
              <a:rPr lang="en-US" altLang="ko-KR" sz="1200" dirty="0" smtClean="0"/>
              <a:t>:    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8971645" y="2868968"/>
            <a:ext cx="87321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평균 </a:t>
            </a:r>
            <a:r>
              <a:rPr lang="en-US" altLang="ko-KR" sz="1200" dirty="0" smtClean="0"/>
              <a:t>52%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8971646" y="3325875"/>
            <a:ext cx="123014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좋음</a:t>
            </a:r>
            <a:r>
              <a:rPr lang="en-US" altLang="ko-KR" sz="1200" dirty="0" smtClean="0"/>
              <a:t>:          %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8971645" y="3798825"/>
            <a:ext cx="123014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보통</a:t>
            </a:r>
            <a:r>
              <a:rPr lang="en-US" altLang="ko-KR" sz="1200" dirty="0" smtClean="0"/>
              <a:t>:          %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8971646" y="4267462"/>
            <a:ext cx="123014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나쁨</a:t>
            </a:r>
            <a:r>
              <a:rPr lang="en-US" altLang="ko-KR" sz="1200" dirty="0" smtClean="0"/>
              <a:t>:          %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8971646" y="4690706"/>
            <a:ext cx="123014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err="1" smtClean="0"/>
              <a:t>매우나쁨</a:t>
            </a:r>
            <a:r>
              <a:rPr lang="en-US" altLang="ko-KR" sz="1200" dirty="0" smtClean="0"/>
              <a:t>: 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%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7988045" y="3341904"/>
            <a:ext cx="873211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100 %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9957762" y="1927381"/>
            <a:ext cx="873212" cy="3295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사용</a:t>
            </a:r>
            <a:r>
              <a:rPr lang="ko-KR" altLang="en-US" sz="1200" dirty="0"/>
              <a:t>자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957761" y="2400331"/>
            <a:ext cx="873212" cy="329514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횟</a:t>
            </a:r>
            <a:r>
              <a:rPr lang="ko-KR" altLang="en-US" sz="1200" dirty="0"/>
              <a:t>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1</a:t>
            </a:r>
            <a:r>
              <a:rPr lang="ko-KR" altLang="en-US" sz="1200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27408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9</a:t>
              </a:r>
              <a:r>
                <a:rPr lang="en-US" altLang="ko-KR" sz="2400" dirty="0" smtClean="0"/>
                <a:t>. </a:t>
              </a:r>
              <a:r>
                <a:rPr lang="ko-KR" altLang="en-US" sz="2400" dirty="0" err="1" smtClean="0"/>
                <a:t>데이타베이스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테이블 한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389063"/>
            <a:ext cx="524986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6750" y="1014413"/>
            <a:ext cx="15911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논리적 </a:t>
            </a:r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031" y="1107302"/>
            <a:ext cx="1591106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물</a:t>
            </a:r>
            <a:r>
              <a:rPr lang="ko-KR" altLang="en-US" sz="1200" dirty="0" smtClean="0"/>
              <a:t>리적 </a:t>
            </a:r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66750" y="3586163"/>
            <a:ext cx="2171700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수치와 상태 중복 체크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750" y="5653088"/>
            <a:ext cx="368617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날짜 시간 합치기 필요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검색조건이 필요한지 확인</a:t>
            </a:r>
            <a:endParaRPr lang="ko-KR" altLang="en-US" sz="12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53513"/>
              </p:ext>
            </p:extLst>
          </p:nvPr>
        </p:nvGraphicFramePr>
        <p:xfrm>
          <a:off x="6575425" y="1795463"/>
          <a:ext cx="4775200" cy="358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659"/>
                <a:gridCol w="788478"/>
                <a:gridCol w="519319"/>
                <a:gridCol w="294492"/>
                <a:gridCol w="332491"/>
                <a:gridCol w="332491"/>
                <a:gridCol w="215327"/>
                <a:gridCol w="215327"/>
                <a:gridCol w="1798616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Col #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Column 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Data 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Key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Comments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serial_number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일련번호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s_date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측정한 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s_time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측정한 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s_rain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빗물 수치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s_rain_state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빗물 상태 </a:t>
                      </a:r>
                      <a:r>
                        <a:rPr lang="en-US" altLang="ko-KR" sz="800" u="none" strike="noStrike">
                          <a:effectLst/>
                        </a:rPr>
                        <a:t>(t : </a:t>
                      </a:r>
                      <a:r>
                        <a:rPr lang="ko-KR" altLang="en-US" sz="800" u="none" strike="noStrike">
                          <a:effectLst/>
                        </a:rPr>
                        <a:t>비옴</a:t>
                      </a:r>
                      <a:r>
                        <a:rPr lang="en-US" altLang="ko-KR" sz="800" u="none" strike="noStrike">
                          <a:effectLst/>
                        </a:rPr>
                        <a:t>, f : </a:t>
                      </a:r>
                      <a:r>
                        <a:rPr lang="ko-KR" altLang="en-US" sz="800" u="none" strike="noStrike">
                          <a:effectLst/>
                        </a:rPr>
                        <a:t>맑음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s_dust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미세먼지 수치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s_dust_state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int(1)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미세먼지 상태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(0:</a:t>
                      </a:r>
                      <a:r>
                        <a:rPr lang="ko-KR" altLang="en-US" sz="800" u="none" strike="noStrike">
                          <a:effectLst/>
                        </a:rPr>
                        <a:t>좋음</a:t>
                      </a:r>
                      <a:r>
                        <a:rPr lang="en-US" altLang="ko-KR" sz="800" u="none" strike="noStrike">
                          <a:effectLst/>
                        </a:rPr>
                        <a:t>, 1:</a:t>
                      </a:r>
                      <a:r>
                        <a:rPr lang="ko-KR" altLang="en-US" sz="800" u="none" strike="noStrike">
                          <a:effectLst/>
                        </a:rPr>
                        <a:t>보통</a:t>
                      </a:r>
                      <a:r>
                        <a:rPr lang="en-US" altLang="ko-KR" sz="800" u="none" strike="noStrike">
                          <a:effectLst/>
                        </a:rPr>
                        <a:t>, 2:</a:t>
                      </a:r>
                      <a:r>
                        <a:rPr lang="ko-KR" altLang="en-US" sz="800" u="none" strike="noStrike">
                          <a:effectLst/>
                        </a:rPr>
                        <a:t>나쁨</a:t>
                      </a:r>
                      <a:r>
                        <a:rPr lang="en-US" altLang="ko-KR" sz="800" u="none" strike="noStrike">
                          <a:effectLst/>
                        </a:rPr>
                        <a:t>, 3:</a:t>
                      </a:r>
                      <a:r>
                        <a:rPr lang="ko-KR" altLang="en-US" sz="800" u="none" strike="noStrike">
                          <a:effectLst/>
                        </a:rPr>
                        <a:t>매우나쁨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Col #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Column 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Data 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Key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Default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Comments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serial_number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key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일련번호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h_operation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boolean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창문 작동</a:t>
                      </a:r>
                      <a:r>
                        <a:rPr lang="en-US" altLang="ko-KR" sz="800" u="none" strike="noStrike">
                          <a:effectLst/>
                        </a:rPr>
                        <a:t>(t : </a:t>
                      </a:r>
                      <a:r>
                        <a:rPr lang="ko-KR" altLang="en-US" sz="800" u="none" strike="noStrike">
                          <a:effectLst/>
                        </a:rPr>
                        <a:t>열기</a:t>
                      </a:r>
                      <a:r>
                        <a:rPr lang="en-US" altLang="ko-KR" sz="800" u="none" strike="noStrike">
                          <a:effectLst/>
                        </a:rPr>
                        <a:t>, f : </a:t>
                      </a:r>
                      <a:r>
                        <a:rPr lang="ko-KR" altLang="en-US" sz="800" u="none" strike="noStrike">
                          <a:effectLst/>
                        </a:rPr>
                        <a:t>닫기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작동 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h_time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작동 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81775" y="5653087"/>
            <a:ext cx="368617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크기 확인 필요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545138" y="4233863"/>
            <a:ext cx="742949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/>
              <a:t>DB </a:t>
            </a:r>
            <a:r>
              <a:rPr lang="ko-KR" altLang="en-US" sz="1200" dirty="0" smtClean="0"/>
              <a:t>검토</a:t>
            </a:r>
            <a:endParaRPr lang="ko-KR" altLang="en-US" sz="12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6288087" y="3152775"/>
            <a:ext cx="5427663" cy="504825"/>
          </a:xfrm>
          <a:prstGeom prst="round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5" idx="3"/>
            <a:endCxn id="22" idx="1"/>
          </p:cNvCxnSpPr>
          <p:nvPr/>
        </p:nvCxnSpPr>
        <p:spPr>
          <a:xfrm flipV="1">
            <a:off x="2838450" y="2500313"/>
            <a:ext cx="3449635" cy="1224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288086" y="4676775"/>
            <a:ext cx="5427663" cy="504825"/>
          </a:xfrm>
          <a:prstGeom prst="round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6" idx="3"/>
          </p:cNvCxnSpPr>
          <p:nvPr/>
        </p:nvCxnSpPr>
        <p:spPr>
          <a:xfrm flipV="1">
            <a:off x="4352925" y="4910137"/>
            <a:ext cx="1935161" cy="881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288085" y="2247900"/>
            <a:ext cx="5427663" cy="504825"/>
          </a:xfrm>
          <a:prstGeom prst="round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5" idx="3"/>
            <a:endCxn id="2" idx="1"/>
          </p:cNvCxnSpPr>
          <p:nvPr/>
        </p:nvCxnSpPr>
        <p:spPr>
          <a:xfrm flipV="1">
            <a:off x="2838450" y="3405188"/>
            <a:ext cx="3449637" cy="319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7342" y="5653086"/>
            <a:ext cx="157559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h_date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하나로 처리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552405" y="2247900"/>
            <a:ext cx="157559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s_date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하나로 처리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28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10. </a:t>
              </a:r>
              <a:r>
                <a:rPr lang="ko-KR" altLang="en-US" sz="2400" dirty="0" smtClean="0"/>
                <a:t>요구사항명세서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93386"/>
              </p:ext>
            </p:extLst>
          </p:nvPr>
        </p:nvGraphicFramePr>
        <p:xfrm>
          <a:off x="245970" y="1485918"/>
          <a:ext cx="11535663" cy="48291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69"/>
                <a:gridCol w="384619"/>
                <a:gridCol w="1224158"/>
                <a:gridCol w="290317"/>
                <a:gridCol w="5762296"/>
                <a:gridCol w="681318"/>
                <a:gridCol w="546847"/>
                <a:gridCol w="528918"/>
                <a:gridCol w="618564"/>
                <a:gridCol w="701257"/>
              </a:tblGrid>
              <a:tr h="175805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80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업무기능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유즈케이스 명세 단위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    위험요소 </a:t>
                      </a:r>
                      <a:r>
                        <a:rPr lang="en-US" altLang="ko-KR" sz="800" u="none" strike="noStrike">
                          <a:effectLst/>
                        </a:rPr>
                        <a:t>(IOT</a:t>
                      </a:r>
                      <a:r>
                        <a:rPr lang="ko-KR" altLang="en-US" sz="800" u="none" strike="noStrike">
                          <a:effectLst/>
                        </a:rPr>
                        <a:t>와의 연동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대상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.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완료일자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TABLE </a:t>
                      </a:r>
                      <a:endParaRPr lang="en-US" sz="8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 </a:t>
                      </a:r>
                      <a:r>
                        <a:rPr lang="en-US" sz="800" u="none" strike="noStrike" dirty="0">
                          <a:effectLst/>
                        </a:rPr>
                        <a:t>/Collection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SQL </a:t>
                      </a:r>
                      <a:r>
                        <a:rPr lang="en-US" sz="800" u="none" strike="noStrike" dirty="0">
                          <a:effectLst/>
                        </a:rPr>
                        <a:t>/JSON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4251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FIX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80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아두이노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측정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미세먼지 측정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먼지센서는 집 외부의 먼지농도를 ㎍</a:t>
                      </a:r>
                      <a:r>
                        <a:rPr lang="en-US" altLang="ko-KR" sz="800" u="none" strike="noStrike">
                          <a:effectLst/>
                        </a:rPr>
                        <a:t>/㎥</a:t>
                      </a:r>
                      <a:r>
                        <a:rPr lang="ko-KR" altLang="en-US" sz="800" u="none" strike="noStrike">
                          <a:effectLst/>
                        </a:rPr>
                        <a:t>단위로 측정한다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175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빗물감지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물감지 센서를 이용하여 비가 내리고 있는지 아닌지를 측정한다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분석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미세먼지 측정값 분석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측정한 데이터를 </a:t>
                      </a:r>
                      <a:r>
                        <a:rPr lang="ko-KR" altLang="en-US" sz="800" u="none" strike="noStrike" dirty="0" err="1" smtClean="0">
                          <a:effectLst/>
                        </a:rPr>
                        <a:t>아두이노에서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 미세먼지 </a:t>
                      </a:r>
                      <a:r>
                        <a:rPr lang="ko-KR" altLang="en-US" sz="800" u="none" strike="noStrike" dirty="0">
                          <a:effectLst/>
                        </a:rPr>
                        <a:t>기준으로 나쁨 이상일 때 창문을 닫아야 할 상황으로 분석한다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빗물감지 분석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 감지센서에 물이 접촉하면 비가 내리고 있는 것으로 판단하고 창문을 닫아야 할 상황으로 분석한다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송수신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측정 데이터 송신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아두이노에서 각 센서들이 측정한 미세먼지와 빗물감지 데이터를 블루투스 모듈을 사용하여 라즈베리파이로 송신한다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 제어 수신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아두이노는 사용자로부터 요청받은 명령을 블루투스를 통해 수신 받아 적절한 액츄에이터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창문을 열거나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닫는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r>
                        <a:rPr lang="ko-KR" altLang="en-US" sz="800" u="none" strike="noStrike">
                          <a:effectLst/>
                        </a:rPr>
                        <a:t>를 실행한다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제어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 모터 제어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미세먼지 기준이 나쁨이거나 빗물이 감지되면 창문을 닫아야 하는 상황으로 판단하고 </a:t>
                      </a:r>
                      <a:r>
                        <a:rPr lang="en-US" altLang="ko-KR" sz="800" u="none" strike="noStrike">
                          <a:effectLst/>
                        </a:rPr>
                        <a:t>9v </a:t>
                      </a:r>
                      <a:r>
                        <a:rPr lang="ko-KR" altLang="en-US" sz="800" u="none" strike="noStrike">
                          <a:effectLst/>
                        </a:rPr>
                        <a:t>모터가 작동하여 창문을 닫는다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라즈베리파이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저장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저장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라즈베리파이가 아두이노로부터 블루투스 통신으로 데이터를 수신 받아 </a:t>
                      </a:r>
                      <a:r>
                        <a:rPr lang="en-US" altLang="ko-KR" sz="800" u="none" strike="noStrike">
                          <a:effectLst/>
                        </a:rPr>
                        <a:t>MySQL</a:t>
                      </a:r>
                      <a:r>
                        <a:rPr lang="ko-KR" altLang="en-US" sz="800" u="none" strike="noStrike">
                          <a:effectLst/>
                        </a:rPr>
                        <a:t>에 저장한다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송수신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센서데이터 응답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브라우저와 </a:t>
                      </a:r>
                      <a:r>
                        <a:rPr lang="en-US" altLang="ko-KR" sz="800" u="none" strike="noStrike">
                          <a:effectLst/>
                        </a:rPr>
                        <a:t>http </a:t>
                      </a:r>
                      <a:r>
                        <a:rPr lang="ko-KR" altLang="en-US" sz="800" u="none" strike="noStrike">
                          <a:effectLst/>
                        </a:rPr>
                        <a:t>통신으로 센서 값들을 전송한다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 제어 요청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명령을 </a:t>
                      </a:r>
                      <a:r>
                        <a:rPr lang="ko-KR" altLang="en-US" sz="800" u="none" strike="noStrike" dirty="0">
                          <a:effectLst/>
                        </a:rPr>
                        <a:t>식별하여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아두이노</a:t>
                      </a:r>
                      <a:r>
                        <a:rPr lang="ko-KR" altLang="en-US" sz="800" u="none" strike="noStrike" dirty="0">
                          <a:effectLst/>
                        </a:rPr>
                        <a:t> 디바이스장치로 명령에 따른 적절한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닫힘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열림</a:t>
                      </a:r>
                      <a:r>
                        <a:rPr lang="en-US" altLang="ko-KR" sz="800" u="none" strike="noStrike" dirty="0">
                          <a:effectLst/>
                        </a:rPr>
                        <a:t>) </a:t>
                      </a:r>
                      <a:r>
                        <a:rPr lang="ko-KR" altLang="en-US" sz="800" u="none" strike="noStrike" dirty="0">
                          <a:effectLst/>
                        </a:rPr>
                        <a:t>기능을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블루투스</a:t>
                      </a:r>
                      <a:r>
                        <a:rPr lang="ko-KR" altLang="en-US" sz="800" u="none" strike="noStrike" dirty="0">
                          <a:effectLst/>
                        </a:rPr>
                        <a:t> 송신요청을 수행한다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 조회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저장된 데이터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라즈베리파이에서 </a:t>
                      </a:r>
                      <a:r>
                        <a:rPr lang="en-US" altLang="ko-KR" sz="800" u="none" strike="noStrike">
                          <a:effectLst/>
                        </a:rPr>
                        <a:t>DB</a:t>
                      </a:r>
                      <a:r>
                        <a:rPr lang="ko-KR" altLang="en-US" sz="800" u="none" strike="noStrike">
                          <a:effectLst/>
                        </a:rPr>
                        <a:t>에 저장된 센서 값들을 조회한다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사용자</a:t>
                      </a:r>
                      <a:r>
                        <a:rPr lang="ko-KR" altLang="en-US" sz="8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브라우저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현재 날씨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미세먼지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브라우저는 전달받은 센서데이터를 각각 현재날씨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미세먼지 농도형태로 화면에 표출한다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175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 상태 확인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현재 창문이 열려있는지 닫혀있는지 확인이 가능하다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175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검색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지난 기록 출력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브라우저는 측정된 지난 기록을 화면에 페이지 단위로 </a:t>
                      </a:r>
                      <a:r>
                        <a:rPr lang="en-US" altLang="ko-KR" sz="800" u="none" strike="noStrike" dirty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>
                          <a:effectLst/>
                        </a:rPr>
                        <a:t>개씩 표출한다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  <a:tr h="304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제어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 제어 실행 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창문열기와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창문닫기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버튼으로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,</a:t>
                      </a:r>
                      <a:r>
                        <a:rPr lang="en-US" altLang="ko-KR" sz="8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baseline="0" dirty="0" smtClean="0">
                          <a:effectLst/>
                        </a:rPr>
                        <a:t>선택 시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</a:rPr>
                        <a:t>창문이 열리고 닫히도록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라즈베리파이</a:t>
                      </a:r>
                      <a:r>
                        <a:rPr lang="ko-KR" altLang="en-US" sz="800" u="none" strike="noStrike" dirty="0">
                          <a:effectLst/>
                        </a:rPr>
                        <a:t> 웹 서버로 요청한다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572" marR="6572" marT="657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5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11. </a:t>
              </a:r>
              <a:r>
                <a:rPr lang="ko-KR" altLang="en-US" sz="2400" dirty="0" err="1" smtClean="0"/>
                <a:t>아두이노</a:t>
              </a:r>
              <a:r>
                <a:rPr lang="ko-KR" altLang="en-US" sz="2400" dirty="0" smtClean="0"/>
                <a:t> 소스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순서도: 처리 10"/>
          <p:cNvSpPr/>
          <p:nvPr/>
        </p:nvSpPr>
        <p:spPr>
          <a:xfrm>
            <a:off x="8541748" y="359130"/>
            <a:ext cx="916576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디바이스 </a:t>
            </a:r>
            <a:endParaRPr lang="en-US" altLang="ko-KR" sz="1200" dirty="0"/>
          </a:p>
        </p:txBody>
      </p:sp>
      <p:sp>
        <p:nvSpPr>
          <p:cNvPr id="12" name="순서도: 처리 11"/>
          <p:cNvSpPr/>
          <p:nvPr/>
        </p:nvSpPr>
        <p:spPr>
          <a:xfrm>
            <a:off x="9572079" y="359130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13" name="순서도: 처리 12"/>
          <p:cNvSpPr/>
          <p:nvPr/>
        </p:nvSpPr>
        <p:spPr>
          <a:xfrm>
            <a:off x="10600779" y="359130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</a:t>
            </a:r>
            <a:endParaRPr lang="en-US" altLang="ko-KR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238874" y="400421"/>
            <a:ext cx="2217147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 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07187"/>
              </p:ext>
            </p:extLst>
          </p:nvPr>
        </p:nvGraphicFramePr>
        <p:xfrm>
          <a:off x="518461" y="911237"/>
          <a:ext cx="7596839" cy="5784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9432"/>
                <a:gridCol w="650065"/>
                <a:gridCol w="650065"/>
                <a:gridCol w="650065"/>
                <a:gridCol w="650065"/>
                <a:gridCol w="887147"/>
              </a:tblGrid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void setup() {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업무 방향 및  순서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함수공통가능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// </a:t>
                      </a:r>
                      <a:r>
                        <a:rPr lang="ko-KR" altLang="en-US" sz="600" u="none" strike="noStrike">
                          <a:effectLst/>
                        </a:rPr>
                        <a:t>측정 멤버변수 정의 </a:t>
                      </a:r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미세먼지 변수 </a:t>
                      </a: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빗물 변수</a:t>
                      </a:r>
                      <a:r>
                        <a:rPr lang="en-US" altLang="ko-KR" sz="600" u="none" strike="noStrike">
                          <a:effectLst/>
                        </a:rPr>
                        <a:t>}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엑츄에이터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</a:rPr>
                        <a:t>아두이노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</a:rPr>
                        <a:t>웹서버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사용자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73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void loop() {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73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/* * [</a:t>
                      </a:r>
                      <a:r>
                        <a:rPr lang="ko-KR" altLang="en-US" sz="600" u="none" strike="noStrike">
                          <a:effectLst/>
                        </a:rPr>
                        <a:t>아두이노</a:t>
                      </a:r>
                      <a:r>
                        <a:rPr lang="en-US" altLang="ko-KR" sz="600" u="none" strike="noStrike">
                          <a:effectLst/>
                        </a:rPr>
                        <a:t>]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1. </a:t>
                      </a:r>
                      <a:r>
                        <a:rPr lang="ko-KR" altLang="en-US" sz="600" u="none" strike="noStrike">
                          <a:effectLst/>
                        </a:rPr>
                        <a:t>아두이노로부터 측정된 센서값을 패킷으로 만들어 송신하는 기능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 </a:t>
                      </a:r>
                      <a:r>
                        <a:rPr lang="en-US" altLang="ko-KR" sz="600" u="none" strike="noStrike">
                          <a:effectLst/>
                        </a:rPr>
                        <a:t>- </a:t>
                      </a:r>
                      <a:r>
                        <a:rPr lang="ko-KR" altLang="en-US" sz="600" u="none" strike="noStrike">
                          <a:effectLst/>
                        </a:rPr>
                        <a:t>블루투스 패킷 생성 함수 </a:t>
                      </a:r>
                      <a:r>
                        <a:rPr lang="en-US" altLang="ko-KR" sz="600" u="none" strike="noStrike">
                          <a:effectLst/>
                        </a:rPr>
                        <a:t>-------------1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 </a:t>
                      </a:r>
                      <a:r>
                        <a:rPr lang="en-US" altLang="ko-KR" sz="600" u="none" strike="noStrike">
                          <a:effectLst/>
                        </a:rPr>
                        <a:t>-</a:t>
                      </a:r>
                      <a:r>
                        <a:rPr lang="ko-KR" altLang="en-US" sz="600" u="none" strike="noStrike">
                          <a:effectLst/>
                        </a:rPr>
                        <a:t>만들어진 패킷을 송신하는 함수</a:t>
                      </a:r>
                      <a:r>
                        <a:rPr lang="en-US" altLang="ko-KR" sz="600" u="none" strike="noStrike">
                          <a:effectLst/>
                        </a:rPr>
                        <a:t>---------2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창문 제어명령에 따라 액츄에이터를 실행하는 기능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- </a:t>
                      </a:r>
                      <a:r>
                        <a:rPr lang="ko-KR" altLang="en-US" sz="600" u="none" strike="noStrike">
                          <a:effectLst/>
                        </a:rPr>
                        <a:t>아두이노에서 수신받은 함수 </a:t>
                      </a:r>
                      <a:r>
                        <a:rPr lang="en-US" altLang="ko-KR" sz="600" u="none" strike="noStrike">
                          <a:effectLst/>
                        </a:rPr>
                        <a:t>-----------3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 dirty="0">
                          <a:effectLst/>
                        </a:rPr>
                        <a:t> * </a:t>
                      </a:r>
                      <a:r>
                        <a:rPr lang="en-US" altLang="ko-KR" sz="600" u="none" strike="noStrike" dirty="0">
                          <a:effectLst/>
                        </a:rPr>
                        <a:t>-</a:t>
                      </a:r>
                      <a:r>
                        <a:rPr lang="ko-KR" altLang="en-US" sz="600" u="none" strike="noStrike" dirty="0">
                          <a:effectLst/>
                        </a:rPr>
                        <a:t>제어명령</a:t>
                      </a:r>
                      <a:r>
                        <a:rPr lang="en-US" altLang="ko-KR" sz="600" u="none" strike="noStrike" dirty="0">
                          <a:effectLst/>
                        </a:rPr>
                        <a:t>(OPEN/CLOSE)</a:t>
                      </a:r>
                      <a:r>
                        <a:rPr lang="ko-KR" altLang="en-US" sz="600" u="none" strike="noStrike" dirty="0">
                          <a:effectLst/>
                        </a:rPr>
                        <a:t>을 읽어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액츄에이터</a:t>
                      </a:r>
                      <a:r>
                        <a:rPr lang="ko-KR" altLang="en-US" sz="600" u="none" strike="noStrike" dirty="0">
                          <a:effectLst/>
                        </a:rPr>
                        <a:t> 실행함수</a:t>
                      </a:r>
                      <a:r>
                        <a:rPr lang="en-US" altLang="ko-KR" sz="600" u="none" strike="noStrike" dirty="0">
                          <a:effectLst/>
                        </a:rPr>
                        <a:t>-------4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73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[</a:t>
                      </a:r>
                      <a:r>
                        <a:rPr lang="ko-KR" altLang="en-US" sz="600" u="none" strike="noStrike">
                          <a:effectLst/>
                        </a:rPr>
                        <a:t>라즈베리</a:t>
                      </a:r>
                      <a:r>
                        <a:rPr lang="en-US" altLang="ko-KR" sz="600" u="none" strike="noStrike">
                          <a:effectLst/>
                        </a:rPr>
                        <a:t>]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2. </a:t>
                      </a:r>
                      <a:r>
                        <a:rPr lang="ko-KR" altLang="en-US" sz="600" u="none" strike="noStrike">
                          <a:effectLst/>
                        </a:rPr>
                        <a:t>라즈베리로부터 창문제어명령</a:t>
                      </a:r>
                      <a:r>
                        <a:rPr lang="en-US" altLang="ko-KR" sz="600" u="none" strike="noStrike">
                          <a:effectLst/>
                        </a:rPr>
                        <a:t>(C/O) </a:t>
                      </a:r>
                      <a:r>
                        <a:rPr lang="ko-KR" altLang="en-US" sz="600" u="none" strike="noStrike">
                          <a:effectLst/>
                        </a:rPr>
                        <a:t>패킷을 읽어오는 기능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웹서버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- </a:t>
                      </a:r>
                      <a:r>
                        <a:rPr lang="ko-KR" altLang="en-US" sz="600" u="none" strike="noStrike">
                          <a:effectLst/>
                        </a:rPr>
                        <a:t>블루투스 패킷을 읽어와서 측정데이터를 저장시키는 함수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서블릿</a:t>
                      </a:r>
                      <a:r>
                        <a:rPr lang="en-US" altLang="ko-KR" sz="600" u="none" strike="noStrike">
                          <a:effectLst/>
                        </a:rPr>
                        <a:t>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2(1)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* </a:t>
                      </a:r>
                      <a:r>
                        <a:rPr lang="en-US" altLang="ko-KR" sz="600" u="none" strike="noStrike">
                          <a:effectLst/>
                        </a:rPr>
                        <a:t>- </a:t>
                      </a:r>
                      <a:r>
                        <a:rPr lang="ko-KR" altLang="en-US" sz="600" u="none" strike="noStrike">
                          <a:effectLst/>
                        </a:rPr>
                        <a:t>읽은 측정데이터를 브라우저 화면으로 표출하는 함수 </a:t>
                      </a:r>
                      <a:r>
                        <a:rPr lang="en-US" altLang="ko-KR" sz="600" u="none" strike="noStrike">
                          <a:effectLst/>
                        </a:rPr>
                        <a:t>(</a:t>
                      </a:r>
                      <a:r>
                        <a:rPr lang="ko-KR" altLang="en-US" sz="600" u="none" strike="noStrike">
                          <a:effectLst/>
                        </a:rPr>
                        <a:t>서블릿</a:t>
                      </a:r>
                      <a:r>
                        <a:rPr lang="en-US" altLang="ko-KR" sz="600" u="none" strike="noStrike">
                          <a:effectLst/>
                        </a:rPr>
                        <a:t>) */}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 dirty="0">
                          <a:effectLst/>
                        </a:rPr>
                        <a:t>//*  -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블루투스</a:t>
                      </a:r>
                      <a:r>
                        <a:rPr lang="ko-KR" altLang="en-US" sz="600" u="none" strike="noStrike" dirty="0">
                          <a:effectLst/>
                        </a:rPr>
                        <a:t>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패킷</a:t>
                      </a:r>
                      <a:r>
                        <a:rPr lang="ko-KR" altLang="en-US" sz="600" u="none" strike="noStrike" dirty="0">
                          <a:effectLst/>
                        </a:rPr>
                        <a:t> 생성 함수 </a:t>
                      </a:r>
                      <a:r>
                        <a:rPr lang="en-US" altLang="ko-KR" sz="600" u="none" strike="noStrike" dirty="0">
                          <a:effectLst/>
                        </a:rPr>
                        <a:t>-------------1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char[] bluetoothCreate() {     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int[] send_packet = new int[10];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       </a:t>
                      </a:r>
                      <a:r>
                        <a:rPr lang="en-US" altLang="ko-KR" sz="600" u="none" strike="noStrike">
                          <a:effectLst/>
                        </a:rPr>
                        <a:t>//TODO : </a:t>
                      </a:r>
                      <a:r>
                        <a:rPr lang="ko-KR" altLang="en-US" sz="600" u="none" strike="noStrike">
                          <a:effectLst/>
                        </a:rPr>
                        <a:t>기능 구현 해야함     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        return </a:t>
                      </a:r>
                      <a:r>
                        <a:rPr lang="en-US" sz="600" u="none" strike="noStrike" dirty="0" err="1">
                          <a:effectLst/>
                        </a:rPr>
                        <a:t>send_packet</a:t>
                      </a:r>
                      <a:r>
                        <a:rPr lang="en-US" sz="600" u="none" strike="noStrike" dirty="0">
                          <a:effectLst/>
                        </a:rPr>
                        <a:t>;       }     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// *  -</a:t>
                      </a:r>
                      <a:r>
                        <a:rPr lang="ko-KR" altLang="en-US" sz="600" u="none" strike="noStrike">
                          <a:effectLst/>
                        </a:rPr>
                        <a:t>만들어진 패킷을 송신하는 함수</a:t>
                      </a:r>
                      <a:r>
                        <a:rPr lang="en-US" altLang="ko-KR" sz="600" u="none" strike="noStrike">
                          <a:effectLst/>
                        </a:rPr>
                        <a:t>---------2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char[] bluetoothCreate() {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int[] receive_packet = new int[10];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       </a:t>
                      </a:r>
                      <a:r>
                        <a:rPr lang="en-US" altLang="ko-KR" sz="600" u="none" strike="noStrike">
                          <a:effectLst/>
                        </a:rPr>
                        <a:t>//TODO : </a:t>
                      </a:r>
                      <a:r>
                        <a:rPr lang="ko-KR" altLang="en-US" sz="600" u="none" strike="noStrike">
                          <a:effectLst/>
                        </a:rPr>
                        <a:t>기능 구현 해야함     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return receive_packet;    }     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//* - </a:t>
                      </a:r>
                      <a:r>
                        <a:rPr lang="ko-KR" altLang="en-US" sz="600" u="none" strike="noStrike">
                          <a:effectLst/>
                        </a:rPr>
                        <a:t>아두이노에서 수신받은 함수 </a:t>
                      </a:r>
                      <a:r>
                        <a:rPr lang="en-US" altLang="ko-KR" sz="600" u="none" strike="noStrike">
                          <a:effectLst/>
                        </a:rPr>
                        <a:t>-----------3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void bluetoothReceive(byte[] cmd) {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 int[] receive_packet = new int[10];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         </a:t>
                      </a:r>
                      <a:r>
                        <a:rPr lang="en-US" altLang="ko-KR" sz="600" u="none" strike="noStrike">
                          <a:effectLst/>
                        </a:rPr>
                        <a:t>//TODO : </a:t>
                      </a:r>
                      <a:r>
                        <a:rPr lang="ko-KR" altLang="en-US" sz="600" u="none" strike="noStrike">
                          <a:effectLst/>
                        </a:rPr>
                        <a:t>기능 구현 해야함      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return 0 }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 dirty="0">
                          <a:effectLst/>
                        </a:rPr>
                        <a:t>//* -</a:t>
                      </a:r>
                      <a:r>
                        <a:rPr lang="ko-KR" altLang="en-US" sz="600" u="none" strike="noStrike" dirty="0">
                          <a:effectLst/>
                        </a:rPr>
                        <a:t>제어명령</a:t>
                      </a:r>
                      <a:r>
                        <a:rPr lang="en-US" altLang="ko-KR" sz="600" u="none" strike="noStrike" dirty="0">
                          <a:effectLst/>
                        </a:rPr>
                        <a:t>(OPEN/CLOSE)</a:t>
                      </a:r>
                      <a:r>
                        <a:rPr lang="ko-KR" altLang="en-US" sz="600" u="none" strike="noStrike" dirty="0">
                          <a:effectLst/>
                        </a:rPr>
                        <a:t>을 읽어 </a:t>
                      </a:r>
                      <a:r>
                        <a:rPr lang="ko-KR" altLang="en-US" sz="600" u="none" strike="noStrike" dirty="0" err="1">
                          <a:effectLst/>
                        </a:rPr>
                        <a:t>액츄에이터</a:t>
                      </a:r>
                      <a:r>
                        <a:rPr lang="ko-KR" altLang="en-US" sz="600" u="none" strike="noStrike" dirty="0">
                          <a:effectLst/>
                        </a:rPr>
                        <a:t> 실행함수</a:t>
                      </a:r>
                      <a:r>
                        <a:rPr lang="en-US" altLang="ko-KR" sz="600" u="none" strike="noStrike" dirty="0">
                          <a:effectLst/>
                        </a:rPr>
                        <a:t>-------4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void action(byte[] cmd) {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  return 0;      }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     </a:t>
                      </a:r>
                      <a:r>
                        <a:rPr lang="en-US" altLang="ko-KR" sz="600" u="none" strike="noStrike">
                          <a:effectLst/>
                        </a:rPr>
                        <a:t>// </a:t>
                      </a:r>
                      <a:r>
                        <a:rPr lang="ko-KR" altLang="en-US" sz="600" u="none" strike="noStrike">
                          <a:effectLst/>
                        </a:rPr>
                        <a:t>측정한 데이터를 대한민국 미세먼지 기준으로 분석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float dustAnalysis() {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  <a:tr h="16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      return 0;     }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473" marR="5473" marT="5473" marB="0" anchor="ctr"/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8201025" y="1763607"/>
            <a:ext cx="3705225" cy="375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프로그램 연계</a:t>
            </a:r>
            <a:endParaRPr lang="en-US" altLang="ko-KR" sz="1000" dirty="0" smtClean="0"/>
          </a:p>
          <a:p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 smtClean="0"/>
              <a:t>디바이스 </a:t>
            </a:r>
            <a:r>
              <a:rPr lang="en-US" altLang="ko-KR" sz="1000" dirty="0" smtClean="0"/>
              <a:t>–</a:t>
            </a:r>
            <a:r>
              <a:rPr lang="ko-KR" altLang="en-US" sz="1000" dirty="0" smtClean="0"/>
              <a:t>반복</a:t>
            </a:r>
            <a:r>
              <a:rPr lang="en-US" altLang="ko-KR" sz="1000" dirty="0" smtClean="0"/>
              <a:t>LOOP     2) </a:t>
            </a:r>
            <a:r>
              <a:rPr lang="ko-KR" altLang="en-US" sz="1000" dirty="0" smtClean="0"/>
              <a:t>웹 서버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반복 </a:t>
            </a:r>
            <a:r>
              <a:rPr lang="en-US" altLang="ko-KR" sz="1000" dirty="0" smtClean="0"/>
              <a:t>LOOP</a:t>
            </a:r>
          </a:p>
          <a:p>
            <a:r>
              <a:rPr lang="en-US" altLang="ko-KR" sz="1000" dirty="0" smtClean="0"/>
              <a:t>     (</a:t>
            </a:r>
            <a:r>
              <a:rPr lang="ko-KR" altLang="en-US" sz="1000" dirty="0" err="1" smtClean="0"/>
              <a:t>아두이노</a:t>
            </a:r>
            <a:r>
              <a:rPr lang="ko-KR" altLang="en-US" sz="1000" dirty="0" smtClean="0"/>
              <a:t> 자동</a:t>
            </a:r>
            <a:r>
              <a:rPr lang="en-US" altLang="ko-KR" sz="1000" dirty="0" smtClean="0"/>
              <a:t>)                (</a:t>
            </a:r>
            <a:r>
              <a:rPr lang="ko-KR" altLang="en-US" sz="1000" dirty="0" smtClean="0"/>
              <a:t>코딩필요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r>
              <a:rPr lang="ko-KR" altLang="en-US" sz="1000" dirty="0" smtClean="0"/>
              <a:t>측정                                   수신</a:t>
            </a:r>
            <a:endParaRPr lang="en-US" altLang="ko-KR" sz="1000" dirty="0" smtClean="0"/>
          </a:p>
          <a:p>
            <a:r>
              <a:rPr lang="ko-KR" altLang="en-US" sz="1000" dirty="0" smtClean="0"/>
              <a:t>값 비교 분석                       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저장</a:t>
            </a:r>
            <a:endParaRPr lang="en-US" altLang="ko-KR" sz="1000" dirty="0" smtClean="0"/>
          </a:p>
          <a:p>
            <a:r>
              <a:rPr lang="ko-KR" altLang="en-US" sz="1000" dirty="0" smtClean="0"/>
              <a:t>판단                                   </a:t>
            </a:r>
            <a:r>
              <a:rPr lang="ko-KR" altLang="en-US" sz="1000" dirty="0" err="1" smtClean="0"/>
              <a:t>패키처리</a:t>
            </a:r>
            <a:endParaRPr lang="en-US" altLang="ko-KR" sz="1000" dirty="0" smtClean="0"/>
          </a:p>
          <a:p>
            <a:r>
              <a:rPr lang="ko-KR" altLang="en-US" sz="1000" dirty="0" smtClean="0"/>
              <a:t>제어실행                             수신모드유지</a:t>
            </a:r>
            <a:endParaRPr lang="en-US" altLang="ko-KR" sz="1000" dirty="0" smtClean="0"/>
          </a:p>
          <a:p>
            <a:r>
              <a:rPr lang="ko-KR" altLang="en-US" sz="1000" dirty="0" smtClean="0"/>
              <a:t>송신                                   데이터 정리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OOP </a:t>
            </a:r>
            <a:r>
              <a:rPr lang="ko-KR" altLang="en-US" sz="1000" dirty="0" smtClean="0"/>
              <a:t>관점에서 정의 필요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- </a:t>
            </a:r>
            <a:r>
              <a:rPr lang="ko-KR" altLang="en-US" sz="1000" dirty="0" smtClean="0"/>
              <a:t>끝인가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- </a:t>
            </a:r>
            <a:r>
              <a:rPr lang="ko-KR" altLang="en-US" sz="1000" dirty="0" smtClean="0"/>
              <a:t>재사용 할 것인가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소스코드 명료화를 위한 </a:t>
            </a:r>
            <a:endParaRPr lang="en-US" altLang="ko-KR" sz="1000" dirty="0" smtClean="0"/>
          </a:p>
          <a:p>
            <a:r>
              <a:rPr lang="ko-KR" altLang="en-US" sz="1000" dirty="0" smtClean="0"/>
              <a:t>프로그램 설계 단계에서 철저한 준비 필요</a:t>
            </a:r>
            <a:endParaRPr lang="ko-KR" altLang="en-US" sz="1000" dirty="0"/>
          </a:p>
        </p:txBody>
      </p:sp>
      <p:sp>
        <p:nvSpPr>
          <p:cNvPr id="16" name="왼쪽/오른쪽 화살표 15"/>
          <p:cNvSpPr/>
          <p:nvPr/>
        </p:nvSpPr>
        <p:spPr>
          <a:xfrm>
            <a:off x="9410699" y="3166626"/>
            <a:ext cx="64751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/>
          <p:cNvSpPr/>
          <p:nvPr/>
        </p:nvSpPr>
        <p:spPr>
          <a:xfrm>
            <a:off x="8976766" y="3745474"/>
            <a:ext cx="1685926" cy="2129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/>
              <a:t>데이터 휘발성 여부 체크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336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12. </a:t>
              </a:r>
              <a:r>
                <a:rPr lang="ko-KR" altLang="en-US" sz="2400" dirty="0" smtClean="0"/>
                <a:t>프로그램 기능정의서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56542"/>
              </p:ext>
            </p:extLst>
          </p:nvPr>
        </p:nvGraphicFramePr>
        <p:xfrm>
          <a:off x="933450" y="971553"/>
          <a:ext cx="10005291" cy="5436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/>
                <a:gridCol w="512335"/>
                <a:gridCol w="3987373"/>
                <a:gridCol w="574248"/>
                <a:gridCol w="1118761"/>
                <a:gridCol w="1270895"/>
                <a:gridCol w="1233061"/>
                <a:gridCol w="537093"/>
              </a:tblGrid>
              <a:tr h="41030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프로그램 기능 정의서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92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시스템명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46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단계명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accent3">
                        <a:lumMod val="20000"/>
                        <a:lumOff val="80000"/>
                        <a:alpha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46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프로그램 기능 설명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타입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메소드명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파라메터</a:t>
                      </a:r>
                      <a:r>
                        <a:rPr lang="ko-KR" altLang="en-US" sz="800" u="none" strike="noStrike" dirty="0">
                          <a:effectLst/>
                        </a:rPr>
                        <a:t> 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파일위치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구현순서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아두이노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아두이노의</a:t>
                      </a:r>
                      <a:r>
                        <a:rPr lang="ko-KR" altLang="en-US" sz="800" u="none" strike="noStrike" dirty="0">
                          <a:effectLst/>
                        </a:rPr>
                        <a:t> 미세먼지센서가 집 외부의 먼지농도를 ㎍</a:t>
                      </a:r>
                      <a:r>
                        <a:rPr lang="en-US" altLang="ko-KR" sz="800" u="none" strike="noStrike" dirty="0">
                          <a:effectLst/>
                        </a:rPr>
                        <a:t>/㎥</a:t>
                      </a:r>
                      <a:r>
                        <a:rPr lang="ko-KR" altLang="en-US" sz="800" u="none" strike="noStrike" dirty="0">
                          <a:effectLst/>
                        </a:rPr>
                        <a:t>단위로 </a:t>
                      </a:r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</a:rPr>
                        <a:t>초마다 측정한다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dustSensing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void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아두이노의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물 감지센서는 </a:t>
                      </a:r>
                      <a:r>
                        <a:rPr lang="ko-KR" altLang="en-US" sz="800" u="none" strike="noStrike" dirty="0">
                          <a:effectLst/>
                        </a:rPr>
                        <a:t>비가 오고 있는지 아닌지를 </a:t>
                      </a:r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</a:rPr>
                        <a:t>초마다 측정한다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rainSensing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void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IN03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미세먼지센서가 측정한 데이터를 대한민국 미세먼지 기준으로 분석한다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dustAnalysis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 dust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물 감지센서가 </a:t>
                      </a:r>
                      <a:r>
                        <a:rPr lang="ko-KR" altLang="en-US" sz="800" u="none" strike="noStrike" dirty="0">
                          <a:effectLst/>
                        </a:rPr>
                        <a:t>측정한 데이터를 비가 내리는지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아닌지 </a:t>
                      </a:r>
                      <a:r>
                        <a:rPr lang="ko-KR" altLang="en-US" sz="800" u="none" strike="noStrike" dirty="0">
                          <a:effectLst/>
                        </a:rPr>
                        <a:t>분석한다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rainAnalysis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 rain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4351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미세먼지가 나쁨이거나 비가 내리는 상황이면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아두이노에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연결된 </a:t>
                      </a:r>
                      <a:r>
                        <a:rPr lang="en-US" altLang="ko-KR" sz="800" u="none" strike="noStrike" dirty="0">
                          <a:effectLst/>
                        </a:rPr>
                        <a:t>9V </a:t>
                      </a:r>
                      <a:r>
                        <a:rPr lang="ko-KR" altLang="en-US" sz="800" u="none" strike="noStrike" dirty="0">
                          <a:effectLst/>
                        </a:rPr>
                        <a:t>모터가 작동하여 창문을 닫는다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windowControl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 dustState,</a:t>
                      </a:r>
                      <a:br>
                        <a:rPr lang="en-US" sz="800" u="none" strike="noStrike">
                          <a:effectLst/>
                        </a:rPr>
                      </a:br>
                      <a:r>
                        <a:rPr lang="en-US" sz="800" u="none" strike="noStrike">
                          <a:effectLst/>
                        </a:rPr>
                        <a:t>boolean rainState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4351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각 센서들이 측정한 데이터들을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블루투스</a:t>
                      </a:r>
                      <a:r>
                        <a:rPr lang="ko-KR" altLang="en-US" sz="800" u="none" strike="noStrike" dirty="0">
                          <a:effectLst/>
                        </a:rPr>
                        <a:t> 모듈을 사용하여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err="1" smtClean="0">
                          <a:effectLst/>
                        </a:rPr>
                        <a:t>라즈베리파이에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</a:rPr>
                        <a:t>송신한다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sensorDataSend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 rain,boolean rainState,</a:t>
                      </a:r>
                      <a:br>
                        <a:rPr lang="en-US" sz="800" u="none" strike="noStrike">
                          <a:effectLst/>
                        </a:rPr>
                      </a:br>
                      <a:r>
                        <a:rPr lang="en-US" sz="800" u="none" strike="noStrike">
                          <a:effectLst/>
                        </a:rPr>
                        <a:t>int dust,int dustState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SmartWindowArduino.ino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53052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IN15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아두이노는</a:t>
                      </a:r>
                      <a:r>
                        <a:rPr lang="ko-KR" altLang="en-US" sz="800" u="none" strike="noStrike" dirty="0">
                          <a:effectLst/>
                        </a:rPr>
                        <a:t> 사용자로부터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요청받은</a:t>
                      </a:r>
                      <a:r>
                        <a:rPr lang="ko-KR" altLang="en-US" sz="800" u="none" strike="noStrike" dirty="0">
                          <a:effectLst/>
                        </a:rPr>
                        <a:t> 명령을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블루투스를</a:t>
                      </a:r>
                      <a:r>
                        <a:rPr lang="ko-KR" altLang="en-US" sz="800" u="none" strike="noStrike" dirty="0">
                          <a:effectLst/>
                        </a:rPr>
                        <a:t> 통해 수신 받아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적절한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액츄에이터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창문을 열거나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닫는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를 실행한다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boolean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userWindowControl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int</a:t>
                      </a:r>
                      <a:r>
                        <a:rPr lang="en-US" sz="800" u="none" strike="noStrike" dirty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requestData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SmartWindowArduino.ino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248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라즈베리파이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IN07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저장 </a:t>
                      </a:r>
                      <a:r>
                        <a:rPr lang="en-US" altLang="ko-KR" sz="800" u="none" strike="noStrike" dirty="0">
                          <a:effectLst/>
                        </a:rPr>
                        <a:t>: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라즈베리파이가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아두이노로부터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err="1" smtClean="0">
                          <a:effectLst/>
                        </a:rPr>
                        <a:t>블루투스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</a:rPr>
                        <a:t>통신으로 수신된 데이터를 </a:t>
                      </a:r>
                      <a:r>
                        <a:rPr lang="en-US" altLang="ko-KR" sz="800" u="none" strike="noStrike" dirty="0" err="1">
                          <a:effectLst/>
                        </a:rPr>
                        <a:t>jdbc</a:t>
                      </a:r>
                      <a:r>
                        <a:rPr lang="ko-KR" altLang="en-US" sz="800" u="none" strike="noStrike" dirty="0">
                          <a:effectLst/>
                        </a:rPr>
                        <a:t>를 이용하여 </a:t>
                      </a:r>
                      <a:r>
                        <a:rPr lang="en-US" altLang="ko-KR" sz="800" u="none" strike="noStrike" dirty="0">
                          <a:effectLst/>
                        </a:rPr>
                        <a:t>MySQL</a:t>
                      </a:r>
                      <a:r>
                        <a:rPr lang="ko-KR" altLang="en-US" sz="800" u="none" strike="noStrike" dirty="0">
                          <a:effectLst/>
                        </a:rPr>
                        <a:t>에 저장한다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boolean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dataInsert</a:t>
                      </a:r>
                      <a:r>
                        <a:rPr lang="en-US" sz="800" u="none" strike="noStrike" dirty="0">
                          <a:effectLst/>
                        </a:rPr>
                        <a:t>()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 date,int rain,</a:t>
                      </a:r>
                      <a:br>
                        <a:rPr lang="en-US" sz="800" u="none" strike="noStrike">
                          <a:effectLst/>
                        </a:rPr>
                      </a:br>
                      <a:r>
                        <a:rPr lang="en-US" sz="800" u="none" strike="noStrike">
                          <a:effectLst/>
                        </a:rPr>
                        <a:t>boolean rainState,</a:t>
                      </a:r>
                      <a:br>
                        <a:rPr lang="en-US" sz="800" u="none" strike="noStrike">
                          <a:effectLst/>
                        </a:rPr>
                      </a:br>
                      <a:r>
                        <a:rPr lang="en-US" sz="800" u="none" strike="noStrike">
                          <a:effectLst/>
                        </a:rPr>
                        <a:t>int dust,int dustState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SensorDataDAO.java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IN08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라즈베리파이에서 </a:t>
                      </a:r>
                      <a:r>
                        <a:rPr lang="en-US" altLang="ko-KR" sz="800" u="none" strike="noStrike">
                          <a:effectLst/>
                        </a:rPr>
                        <a:t>jdbc</a:t>
                      </a:r>
                      <a:r>
                        <a:rPr lang="ko-KR" altLang="en-US" sz="800" u="none" strike="noStrike">
                          <a:effectLst/>
                        </a:rPr>
                        <a:t>를 이용하여 </a:t>
                      </a:r>
                      <a:r>
                        <a:rPr lang="en-US" altLang="ko-KR" sz="800" u="none" strike="noStrike">
                          <a:effectLst/>
                        </a:rPr>
                        <a:t>DB</a:t>
                      </a:r>
                      <a:r>
                        <a:rPr lang="ko-KR" altLang="en-US" sz="800" u="none" strike="noStrike">
                          <a:effectLst/>
                        </a:rPr>
                        <a:t>에 저장된 센서 값들을 조회한다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SensorData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dataSearch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Date </a:t>
                      </a:r>
                      <a:r>
                        <a:rPr lang="en-US" sz="800" u="none" strike="noStrike" dirty="0" err="1">
                          <a:effectLst/>
                        </a:rPr>
                        <a:t>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SensorDataDAO.java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3052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IN09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apache tomcat 9.0</a:t>
                      </a:r>
                      <a:r>
                        <a:rPr lang="ko-KR" altLang="en-US" sz="800" u="none" strike="noStrike" dirty="0">
                          <a:effectLst/>
                        </a:rPr>
                        <a:t>과 자바 스프링 프레임워크를 통해 웹 서버를 구축하고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외부 </a:t>
                      </a:r>
                      <a:r>
                        <a:rPr lang="ko-KR" altLang="en-US" sz="800" u="none" strike="noStrike" dirty="0">
                          <a:effectLst/>
                        </a:rPr>
                        <a:t>브라우저와 </a:t>
                      </a:r>
                      <a:r>
                        <a:rPr lang="en-US" altLang="ko-KR" sz="800" u="none" strike="noStrike" dirty="0">
                          <a:effectLst/>
                        </a:rPr>
                        <a:t>http </a:t>
                      </a:r>
                      <a:r>
                        <a:rPr lang="ko-KR" altLang="en-US" sz="800" u="none" strike="noStrike" dirty="0">
                          <a:effectLst/>
                        </a:rPr>
                        <a:t>통신으로 센서 값들을 전송한다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9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웹브라우져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브라우저는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마지막 데이터 베이스 값을 읽어 데이터를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각각 </a:t>
                      </a:r>
                      <a:r>
                        <a:rPr lang="ko-KR" altLang="en-US" sz="800" u="none" strike="noStrike" dirty="0">
                          <a:effectLst/>
                        </a:rPr>
                        <a:t>현재날씨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미세먼지 농도형태로 화면에 표출한다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브라우저는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마지막 데이터베이스 값을 읽어 열림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닫힘 상태를 </a:t>
                      </a:r>
                      <a:r>
                        <a:rPr lang="ko-KR" altLang="en-US" sz="800" u="none" strike="noStrike" dirty="0">
                          <a:effectLst/>
                        </a:rPr>
                        <a:t>화면에 문자로 표출한다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</a:tr>
              <a:tr h="2099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브라우저는 측정된 지난 기록을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검색을 통해 화면에 </a:t>
                      </a:r>
                      <a:r>
                        <a:rPr lang="ko-KR" altLang="en-US" sz="800" u="none" strike="noStrike" dirty="0">
                          <a:effectLst/>
                        </a:rPr>
                        <a:t>페이지단위로 </a:t>
                      </a:r>
                      <a:r>
                        <a:rPr lang="en-US" altLang="ko-KR" sz="800" u="none" strike="noStrike" dirty="0">
                          <a:effectLst/>
                        </a:rPr>
                        <a:t>10</a:t>
                      </a:r>
                      <a:r>
                        <a:rPr lang="ko-KR" altLang="en-US" sz="800" u="none" strike="noStrike" dirty="0">
                          <a:effectLst/>
                        </a:rPr>
                        <a:t>개씩 표출한다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조건 별로 계산해서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%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 표시할 수 있다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</a:tr>
              <a:tr h="34351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브라우저에서 사용자는 창문제어 화면에서 열림 또는 닫힘 버튼을 통해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err="1" smtClean="0">
                          <a:effectLst/>
                        </a:rPr>
                        <a:t>라즈베리파이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</a:rPr>
                        <a:t>웹 서버로 요청한다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</a:tr>
              <a:tr h="353052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IN14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라즈베리파이</a:t>
                      </a:r>
                      <a:r>
                        <a:rPr lang="ko-KR" altLang="en-US" sz="800" u="none" strike="noStrike" dirty="0">
                          <a:effectLst/>
                        </a:rPr>
                        <a:t> 웹 서버는 명령을 식별하여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아두이노</a:t>
                      </a:r>
                      <a:r>
                        <a:rPr lang="ko-KR" altLang="en-US" sz="800" u="none" strike="noStrike" dirty="0">
                          <a:effectLst/>
                        </a:rPr>
                        <a:t> 디바이스 장치로 </a:t>
                      </a:r>
                      <a:endParaRPr lang="en-US" altLang="ko-KR" sz="8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800" u="none" strike="noStrike" dirty="0" smtClean="0">
                          <a:effectLst/>
                        </a:rPr>
                        <a:t>명령에 </a:t>
                      </a:r>
                      <a:r>
                        <a:rPr lang="ko-KR" altLang="en-US" sz="800" u="none" strike="noStrike" dirty="0">
                          <a:effectLst/>
                        </a:rPr>
                        <a:t>따른 적절한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닫힘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열림</a:t>
                      </a:r>
                      <a:r>
                        <a:rPr lang="en-US" altLang="ko-KR" sz="800" u="none" strike="noStrike" dirty="0">
                          <a:effectLst/>
                        </a:rPr>
                        <a:t>) </a:t>
                      </a:r>
                      <a:r>
                        <a:rPr lang="ko-KR" altLang="en-US" sz="800" u="none" strike="noStrike" dirty="0">
                          <a:effectLst/>
                        </a:rPr>
                        <a:t>기능을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블루투스</a:t>
                      </a:r>
                      <a:r>
                        <a:rPr lang="ko-KR" altLang="en-US" sz="800" u="none" strike="noStrike" dirty="0">
                          <a:effectLst/>
                        </a:rPr>
                        <a:t> 송신 요청을 수행한다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windowControlRequest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boolean window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724" marR="7724" marT="77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4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13. H/W </a:t>
              </a:r>
              <a:r>
                <a:rPr lang="ko-KR" altLang="en-US" sz="2400" dirty="0" smtClean="0"/>
                <a:t>설치 예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50211" y="953517"/>
            <a:ext cx="11084563" cy="5216259"/>
            <a:chOff x="212086" y="953517"/>
            <a:chExt cx="11084563" cy="5216259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120" y="1266398"/>
              <a:ext cx="4793716" cy="4831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191" y="2515047"/>
              <a:ext cx="416126" cy="418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7700">
              <a:off x="3424027" y="3747281"/>
              <a:ext cx="561180" cy="301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612326" y="3157420"/>
              <a:ext cx="436151" cy="35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4486926" y="3962315"/>
              <a:ext cx="535324" cy="572614"/>
              <a:chOff x="5065005" y="561975"/>
              <a:chExt cx="1020492" cy="1463843"/>
            </a:xfrm>
          </p:grpSpPr>
          <p:pic>
            <p:nvPicPr>
              <p:cNvPr id="18" name="Picture 1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5215261" y="1363298"/>
                <a:ext cx="498633" cy="365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5065005" y="561975"/>
                <a:ext cx="1020492" cy="14638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44162">
                <a:off x="5254713" y="740545"/>
                <a:ext cx="661635" cy="514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19212">
              <a:off x="2996851" y="5168298"/>
              <a:ext cx="475502" cy="337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86" y="3429064"/>
              <a:ext cx="1950970" cy="1342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86" y="1474689"/>
              <a:ext cx="1559408" cy="1852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86" y="4847848"/>
              <a:ext cx="1630378" cy="1321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7400924" y="3564628"/>
              <a:ext cx="3705225" cy="14672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고정방법 </a:t>
              </a:r>
              <a:r>
                <a:rPr lang="en-US" altLang="ko-KR" sz="1000" dirty="0" smtClean="0"/>
                <a:t>2(</a:t>
              </a:r>
              <a:r>
                <a:rPr lang="ko-KR" altLang="en-US" sz="1000" dirty="0" smtClean="0"/>
                <a:t>선택</a:t>
              </a:r>
              <a:r>
                <a:rPr lang="en-US" altLang="ko-KR" sz="1000" dirty="0" smtClean="0"/>
                <a:t>)</a:t>
              </a:r>
            </a:p>
            <a:p>
              <a:r>
                <a:rPr lang="ko-KR" altLang="en-US" sz="1000" dirty="0" smtClean="0"/>
                <a:t>  </a:t>
              </a:r>
              <a:r>
                <a:rPr lang="en-US" altLang="ko-KR" sz="1000" dirty="0" smtClean="0"/>
                <a:t>1. </a:t>
              </a:r>
              <a:r>
                <a:rPr lang="ko-KR" altLang="en-US" sz="1000" dirty="0" smtClean="0"/>
                <a:t>박스 형태로 제작해 창에 고정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2. </a:t>
              </a:r>
              <a:r>
                <a:rPr lang="ko-KR" altLang="en-US" sz="1000" dirty="0" smtClean="0"/>
                <a:t>창틀을 일부 절단에 내부에 설치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3. </a:t>
              </a:r>
              <a:r>
                <a:rPr lang="ko-KR" altLang="en-US" sz="1000" dirty="0" err="1" smtClean="0"/>
                <a:t>액츄에이터는</a:t>
              </a:r>
              <a:r>
                <a:rPr lang="ko-KR" altLang="en-US" sz="1000" dirty="0" smtClean="0"/>
                <a:t> 창과 </a:t>
              </a:r>
              <a:r>
                <a:rPr lang="ko-KR" altLang="en-US" sz="1000" dirty="0" err="1" smtClean="0"/>
                <a:t>스토퍼에</a:t>
              </a:r>
              <a:r>
                <a:rPr lang="ko-KR" altLang="en-US" sz="1000" dirty="0" smtClean="0"/>
                <a:t> 연결로 고정 가능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4. </a:t>
              </a:r>
              <a:r>
                <a:rPr lang="ko-KR" altLang="en-US" sz="1000" dirty="0" smtClean="0"/>
                <a:t>빗물센서는 창 밖에 먼지센서는 창 내에 설치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5. </a:t>
              </a:r>
              <a:r>
                <a:rPr lang="ko-KR" altLang="en-US" sz="1000" dirty="0" err="1" smtClean="0"/>
                <a:t>엑츄에이터는</a:t>
              </a:r>
              <a:r>
                <a:rPr lang="ko-KR" altLang="en-US" sz="1000" dirty="0" smtClean="0"/>
                <a:t> 창문 일부 개방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고정위치 조정</a:t>
              </a:r>
              <a:r>
                <a:rPr lang="en-US" altLang="ko-KR" sz="1000" dirty="0" smtClean="0"/>
                <a:t>)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7700" y="953517"/>
              <a:ext cx="819150" cy="3408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창호</a:t>
              </a:r>
              <a:endParaRPr lang="ko-KR" altLang="en-US" sz="1400" dirty="0"/>
            </a:p>
          </p:txBody>
        </p:sp>
        <p:cxnSp>
          <p:nvCxnSpPr>
            <p:cNvPr id="4" name="직선 화살표 연결선 3"/>
            <p:cNvCxnSpPr>
              <a:stCxn id="17" idx="3"/>
            </p:cNvCxnSpPr>
            <p:nvPr/>
          </p:nvCxnSpPr>
          <p:spPr>
            <a:xfrm>
              <a:off x="5022250" y="4248621"/>
              <a:ext cx="2387795" cy="10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>
              <a:stCxn id="15" idx="3"/>
            </p:cNvCxnSpPr>
            <p:nvPr/>
          </p:nvCxnSpPr>
          <p:spPr>
            <a:xfrm>
              <a:off x="4830402" y="3550551"/>
              <a:ext cx="2665368" cy="6985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3" idx="3"/>
            </p:cNvCxnSpPr>
            <p:nvPr/>
          </p:nvCxnSpPr>
          <p:spPr>
            <a:xfrm>
              <a:off x="5049317" y="2724520"/>
              <a:ext cx="2360728" cy="15241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857875" y="3623313"/>
              <a:ext cx="1533525" cy="6253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오른쪽 화살표 38"/>
            <p:cNvSpPr/>
            <p:nvPr/>
          </p:nvSpPr>
          <p:spPr>
            <a:xfrm rot="8598036">
              <a:off x="2381924" y="3968427"/>
              <a:ext cx="4609734" cy="296293"/>
            </a:xfrm>
            <a:prstGeom prst="rightArrow">
              <a:avLst>
                <a:gd name="adj1" fmla="val 50000"/>
                <a:gd name="adj2" fmla="val 69288"/>
              </a:avLst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591424" y="2476207"/>
              <a:ext cx="3705225" cy="676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고정방법 </a:t>
              </a:r>
              <a:r>
                <a:rPr lang="en-US" altLang="ko-KR" sz="1000" dirty="0" smtClean="0"/>
                <a:t>1(</a:t>
              </a:r>
              <a:r>
                <a:rPr lang="ko-KR" altLang="en-US" sz="1000" dirty="0" smtClean="0"/>
                <a:t>선택</a:t>
              </a:r>
              <a:r>
                <a:rPr lang="en-US" altLang="ko-KR" sz="1000" dirty="0" smtClean="0"/>
                <a:t>)</a:t>
              </a:r>
            </a:p>
            <a:p>
              <a:pPr marL="228600" indent="-228600">
                <a:buAutoNum type="arabicPeriod"/>
              </a:pPr>
              <a:r>
                <a:rPr lang="ko-KR" altLang="en-US" sz="1000" dirty="0" err="1" smtClean="0"/>
                <a:t>벽에고정</a:t>
              </a:r>
              <a:endParaRPr lang="en-US" altLang="ko-KR" sz="1000" dirty="0" smtClean="0"/>
            </a:p>
            <a:p>
              <a:pPr marL="228600" indent="-228600">
                <a:buAutoNum type="arabicPeriod"/>
              </a:pPr>
              <a:r>
                <a:rPr lang="ko-KR" altLang="en-US" sz="1000" dirty="0" err="1" smtClean="0"/>
                <a:t>엑츄에이터는</a:t>
              </a:r>
              <a:r>
                <a:rPr lang="ko-KR" altLang="en-US" sz="1000" dirty="0" smtClean="0"/>
                <a:t> 창문 여닫이 길이 조정 가능으로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   </a:t>
              </a:r>
              <a:r>
                <a:rPr lang="ko-KR" altLang="en-US" sz="1000" dirty="0" smtClean="0"/>
                <a:t>창틀에 설치하면 창 전면 개방 가능</a:t>
              </a:r>
              <a:endParaRPr lang="ko-KR" altLang="en-US" sz="1000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8397129">
              <a:off x="4353066" y="4412435"/>
              <a:ext cx="1123748" cy="296293"/>
            </a:xfrm>
            <a:prstGeom prst="rightArrow">
              <a:avLst>
                <a:gd name="adj1" fmla="val 50000"/>
                <a:gd name="adj2" fmla="val 69288"/>
              </a:avLst>
            </a:prstGeom>
            <a:solidFill>
              <a:srgbClr val="FF000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19212">
              <a:off x="4620459" y="4273478"/>
              <a:ext cx="306428" cy="217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23236">
              <a:off x="4975297" y="3485935"/>
              <a:ext cx="1057275" cy="39052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95687">
              <a:off x="6414091" y="2167755"/>
              <a:ext cx="1057275" cy="39052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" name="꺾인 연결선 4"/>
          <p:cNvCxnSpPr>
            <a:stCxn id="15" idx="2"/>
            <a:endCxn id="14" idx="3"/>
          </p:cNvCxnSpPr>
          <p:nvPr/>
        </p:nvCxnSpPr>
        <p:spPr>
          <a:xfrm rot="10800000" flipV="1">
            <a:off x="4174800" y="3332475"/>
            <a:ext cx="718673" cy="4077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endCxn id="14" idx="2"/>
          </p:cNvCxnSpPr>
          <p:nvPr/>
        </p:nvCxnSpPr>
        <p:spPr>
          <a:xfrm rot="10800000">
            <a:off x="4027459" y="4022612"/>
            <a:ext cx="697593" cy="2756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69566" y="1480235"/>
            <a:ext cx="6102724" cy="501021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개요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전체일</a:t>
            </a:r>
            <a:r>
              <a:rPr lang="ko-KR" altLang="en-US" sz="1200" b="1" dirty="0"/>
              <a:t>정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시스템 요구사항</a:t>
            </a:r>
            <a:endParaRPr lang="en-US" altLang="ko-KR" sz="1200" b="1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시스템 구성도</a:t>
            </a:r>
            <a:endParaRPr lang="en-US" altLang="ko-KR" sz="1200" b="1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프로그램 흐름도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1200" b="1" dirty="0" smtClean="0"/>
              <a:t>H/W,S/W </a:t>
            </a:r>
            <a:r>
              <a:rPr lang="ko-KR" altLang="en-US" sz="1200" b="1" dirty="0" smtClean="0"/>
              <a:t>흐름도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설치내용포함</a:t>
            </a:r>
            <a:r>
              <a:rPr lang="en-US" altLang="ko-KR" sz="1200" b="1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err="1" smtClean="0"/>
              <a:t>패킷</a:t>
            </a:r>
            <a:r>
              <a:rPr lang="ko-KR" altLang="en-US" sz="1200" b="1" dirty="0" smtClean="0"/>
              <a:t> 구성 및 흐름도</a:t>
            </a:r>
            <a:endParaRPr lang="en-US" altLang="ko-KR" sz="1200" b="1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사용자 </a:t>
            </a:r>
            <a:r>
              <a:rPr lang="en-US" altLang="ko-KR" sz="1200" b="1" dirty="0" smtClean="0"/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err="1" smtClean="0"/>
              <a:t>데이타베이스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요구사항명세서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err="1" smtClean="0"/>
              <a:t>아두이노</a:t>
            </a:r>
            <a:r>
              <a:rPr lang="ko-KR" altLang="en-US" sz="1200" b="1" dirty="0" smtClean="0"/>
              <a:t> 소스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프로그램 기능정의서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1200" b="1" dirty="0" smtClean="0"/>
              <a:t>H/W </a:t>
            </a:r>
            <a:r>
              <a:rPr lang="ko-KR" altLang="en-US" sz="1200" b="1" dirty="0" smtClean="0"/>
              <a:t>설치 예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샘플창호규격 포함</a:t>
            </a:r>
            <a:r>
              <a:rPr lang="en-US" altLang="ko-KR" sz="1200" b="1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OS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INSTALL </a:t>
            </a:r>
            <a:r>
              <a:rPr lang="ko-KR" altLang="en-US" sz="1200" b="1" dirty="0"/>
              <a:t>및 </a:t>
            </a:r>
            <a:r>
              <a:rPr lang="ko-KR" altLang="en-US" sz="1200" b="1" dirty="0" smtClean="0"/>
              <a:t>구성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/>
              <a:t>아파치 </a:t>
            </a:r>
            <a:r>
              <a:rPr lang="ko-KR" altLang="en-US" sz="1200" b="1" dirty="0" err="1"/>
              <a:t>톰켓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설치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 smtClean="0"/>
              <a:t>윈도우에서 </a:t>
            </a:r>
            <a:r>
              <a:rPr lang="en-US" altLang="ko-KR" sz="1200" b="1" dirty="0"/>
              <a:t>MySQL </a:t>
            </a:r>
            <a:r>
              <a:rPr lang="ko-KR" altLang="en-US" sz="1200" b="1" dirty="0" smtClean="0"/>
              <a:t>설치하기</a:t>
            </a:r>
            <a:endParaRPr lang="en-US" altLang="ko-KR" sz="1200" b="1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1200" b="1" dirty="0"/>
              <a:t>자바 스프링 프레임 </a:t>
            </a:r>
            <a:r>
              <a:rPr lang="ko-KR" altLang="en-US" sz="1200" b="1" dirty="0" smtClean="0"/>
              <a:t>워크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65479" y="622558"/>
            <a:ext cx="1813317" cy="92333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/>
              <a:t>목 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13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13. H/W </a:t>
              </a:r>
              <a:r>
                <a:rPr lang="ko-KR" altLang="en-US" sz="2400" dirty="0" smtClean="0"/>
                <a:t>설치 예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모서리가 둥근 직사각형 24"/>
          <p:cNvSpPr/>
          <p:nvPr/>
        </p:nvSpPr>
        <p:spPr>
          <a:xfrm>
            <a:off x="617700" y="953517"/>
            <a:ext cx="2049300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창호 제작</a:t>
            </a:r>
            <a:endParaRPr lang="ko-KR" alt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25" y="1647825"/>
            <a:ext cx="424005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447925" y="4613475"/>
            <a:ext cx="0" cy="1599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396320" y="4634212"/>
            <a:ext cx="0" cy="174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465531" y="4643737"/>
            <a:ext cx="0" cy="100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821257" y="4613475"/>
            <a:ext cx="0" cy="1599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447925" y="5116612"/>
            <a:ext cx="3938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494105" y="5317654"/>
            <a:ext cx="873639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256mm</a:t>
            </a:r>
            <a:endParaRPr lang="ko-KR" altLang="en-US" sz="14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4552950" y="5309147"/>
            <a:ext cx="871819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150mm</a:t>
            </a:r>
            <a:endParaRPr lang="ko-KR" altLang="en-US" sz="14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450586" y="5850037"/>
            <a:ext cx="3938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5128724" y="5985422"/>
            <a:ext cx="955932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406mm</a:t>
            </a:r>
            <a:endParaRPr lang="ko-KR" altLang="en-US" sz="14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647193" y="4655225"/>
            <a:ext cx="1663275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816 ~ 1500mm</a:t>
            </a:r>
            <a:endParaRPr lang="ko-KR" altLang="en-US" sz="14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677025" y="1876425"/>
            <a:ext cx="118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677025" y="3886200"/>
            <a:ext cx="118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7467600" y="1876425"/>
            <a:ext cx="0" cy="2009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7172325" y="2710879"/>
            <a:ext cx="873639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300mm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172325" y="4191227"/>
            <a:ext cx="4295775" cy="1467292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검증내용</a:t>
            </a:r>
            <a:endParaRPr lang="en-US" altLang="ko-KR" sz="1000" dirty="0" smtClean="0"/>
          </a:p>
          <a:p>
            <a:r>
              <a:rPr lang="ko-KR" altLang="en-US" sz="1000" dirty="0" smtClean="0"/>
              <a:t>  </a:t>
            </a:r>
            <a:r>
              <a:rPr lang="en-US" altLang="ko-KR" sz="1100" dirty="0" smtClean="0"/>
              <a:t>1. </a:t>
            </a:r>
            <a:r>
              <a:rPr lang="ko-KR" altLang="en-US" sz="1100" dirty="0" smtClean="0"/>
              <a:t>박스 형태로 제작해 창에 고정할 크기 확정</a:t>
            </a:r>
            <a:r>
              <a:rPr lang="en-US" altLang="ko-KR" sz="1100" dirty="0" smtClean="0"/>
              <a:t>(10*10)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2. </a:t>
            </a:r>
            <a:r>
              <a:rPr lang="ko-KR" altLang="en-US" sz="1100" dirty="0" smtClean="0"/>
              <a:t>창틀을 일부 절단에 내부에 설치 가능 여부 확인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3. </a:t>
            </a:r>
            <a:r>
              <a:rPr lang="ko-KR" altLang="en-US" sz="1100" dirty="0" err="1" smtClean="0"/>
              <a:t>액츄에이터는</a:t>
            </a:r>
            <a:r>
              <a:rPr lang="ko-KR" altLang="en-US" sz="1100" dirty="0" smtClean="0"/>
              <a:t> 창과 연결 방법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4. </a:t>
            </a:r>
            <a:r>
              <a:rPr lang="ko-KR" altLang="en-US" sz="1100" dirty="0" smtClean="0"/>
              <a:t>빗물센서 부착방법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먼지센서 설치 방법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5. </a:t>
            </a:r>
            <a:r>
              <a:rPr lang="ko-KR" altLang="en-US" sz="1100" dirty="0" err="1" smtClean="0"/>
              <a:t>엑츄에이터</a:t>
            </a:r>
            <a:r>
              <a:rPr lang="ko-KR" altLang="en-US" sz="1100" dirty="0" smtClean="0"/>
              <a:t> 창틀 홈 고정 방법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벽에 </a:t>
            </a:r>
            <a:r>
              <a:rPr lang="ko-KR" altLang="en-US" sz="1100" dirty="0" err="1" smtClean="0"/>
              <a:t>고정시</a:t>
            </a:r>
            <a:r>
              <a:rPr lang="ko-KR" altLang="en-US" sz="1100" dirty="0" smtClean="0"/>
              <a:t> 부착 방법</a:t>
            </a:r>
            <a:endParaRPr lang="en-US" altLang="ko-KR" sz="11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242">
            <a:off x="3146248" y="3781424"/>
            <a:ext cx="1057275" cy="3905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75745">
            <a:off x="6270448" y="3521749"/>
            <a:ext cx="1057275" cy="3905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4988859" y="4037735"/>
            <a:ext cx="804091" cy="306984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/>
              <a:t>위치 선택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8362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2692" y="0"/>
            <a:ext cx="12192000" cy="6867526"/>
            <a:chOff x="0" y="0"/>
            <a:chExt cx="12192000" cy="6867526"/>
          </a:xfrm>
        </p:grpSpPr>
        <p:pic>
          <p:nvPicPr>
            <p:cNvPr id="27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36" name="TextBox 35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13. H/W </a:t>
              </a:r>
              <a:r>
                <a:rPr lang="ko-KR" altLang="en-US" sz="2400" dirty="0" smtClean="0"/>
                <a:t>설치 예</a:t>
              </a:r>
              <a:endParaRPr lang="ko-KR" altLang="en-US" sz="2400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http://cfile23.uf.tistory.com/image/99FAA8335982FDA81AD5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8" y="1550076"/>
            <a:ext cx="3915883" cy="29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file25.uf.tistory.com/image/997B18335982FDB61738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06" y="1550076"/>
            <a:ext cx="2470985" cy="29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1318" y="903745"/>
            <a:ext cx="9681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아두이노는</a:t>
            </a:r>
            <a:r>
              <a:rPr lang="ko-KR" altLang="en-US" dirty="0"/>
              <a:t> </a:t>
            </a:r>
            <a:r>
              <a:rPr lang="en-US" altLang="ko-KR" dirty="0"/>
              <a:t>HW </a:t>
            </a:r>
            <a:r>
              <a:rPr lang="ko-KR" altLang="en-US" dirty="0"/>
              <a:t>제어프로그램으로 유일한 </a:t>
            </a:r>
            <a:r>
              <a:rPr lang="en-US" altLang="ko-KR" dirty="0"/>
              <a:t>Sketch</a:t>
            </a:r>
            <a:r>
              <a:rPr lang="ko-KR" altLang="en-US" dirty="0"/>
              <a:t>라는 프로그램을 제공해서</a:t>
            </a:r>
            <a:br>
              <a:rPr lang="ko-KR" altLang="en-US" dirty="0"/>
            </a:br>
            <a:r>
              <a:rPr lang="ko-KR" altLang="en-US" dirty="0"/>
              <a:t>인터프리터도 </a:t>
            </a:r>
            <a:r>
              <a:rPr lang="ko-KR" altLang="en-US" dirty="0" smtClean="0"/>
              <a:t>필요 없고</a:t>
            </a:r>
            <a:r>
              <a:rPr lang="en-US" altLang="ko-KR" dirty="0"/>
              <a:t>, </a:t>
            </a:r>
            <a:r>
              <a:rPr lang="ko-KR" altLang="en-US" dirty="0"/>
              <a:t>운영체제도</a:t>
            </a:r>
            <a:r>
              <a:rPr lang="en-US" altLang="ko-KR" dirty="0"/>
              <a:t>, </a:t>
            </a:r>
            <a:r>
              <a:rPr lang="ko-KR" altLang="en-US" dirty="0" err="1" smtClean="0"/>
              <a:t>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웨어도</a:t>
            </a:r>
            <a:r>
              <a:rPr lang="ko-KR" altLang="en-US" dirty="0" smtClean="0"/>
              <a:t> </a:t>
            </a:r>
            <a:r>
              <a:rPr lang="ko-KR" altLang="en-US" dirty="0"/>
              <a:t>필요 </a:t>
            </a:r>
            <a:r>
              <a:rPr lang="ko-KR" altLang="en-US" dirty="0" smtClean="0"/>
              <a:t>없다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pic>
        <p:nvPicPr>
          <p:cNvPr id="2052" name="Picture 4" descr="http://cfile21.uf.tistory.com/image/99E506335982FDC415CF7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3" y="4595046"/>
            <a:ext cx="60007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614609" y="4595046"/>
            <a:ext cx="2049300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라즈베리파이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369950" y="1550076"/>
            <a:ext cx="2049300" cy="340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아두이노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79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326094" y="1262631"/>
            <a:ext cx="7191376" cy="538609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7E2CB5"/>
                </a:solidFill>
                <a:effectLst/>
                <a:latin typeface="Consolas" pitchFamily="49" charset="0"/>
                <a:ea typeface="dotum"/>
                <a:cs typeface="굴림" pitchFamily="50" charset="-127"/>
                <a:hlinkClick r:id="rId3"/>
              </a:rPr>
              <a:t>https://play.google.com/store/apps/details?id=nextprototypes.BTSerialController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블루투스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시리얼 컨트롤러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앱을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설치해서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아두이노에게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보내주는 신호를 보내주면 된다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아두이노에서는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character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형태로 한 글자씩 받기 때문에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string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을 처리하기에 좋은 환경이 아니다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delay(5)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를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주는 이유도 너무 빨리 읽어 들이면 문자열이 깨져서 부분부분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들어오기 때문에 주는 것이다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lang="en-US" altLang="ko-KR" sz="1000" dirty="0" smtClean="0"/>
              <a:t>#</a:t>
            </a:r>
            <a:r>
              <a:rPr lang="en-US" altLang="ko-KR" sz="1000" dirty="0"/>
              <a:t>include&lt;</a:t>
            </a:r>
            <a:r>
              <a:rPr lang="en-US" altLang="ko-KR" sz="1000" dirty="0" err="1"/>
              <a:t>SoftwareSerial.h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 </a:t>
            </a:r>
            <a:r>
              <a:rPr lang="en-US" altLang="ko-KR" sz="1000" dirty="0" err="1"/>
              <a:t>blueTx</a:t>
            </a:r>
            <a:r>
              <a:rPr lang="en-US" altLang="ko-KR" sz="1000" dirty="0"/>
              <a:t> = 2;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 </a:t>
            </a:r>
            <a:r>
              <a:rPr lang="en-US" altLang="ko-KR" sz="1000" dirty="0" err="1"/>
              <a:t>blueRx</a:t>
            </a:r>
            <a:r>
              <a:rPr lang="en-US" altLang="ko-KR" sz="1000" dirty="0"/>
              <a:t> = 3;</a:t>
            </a:r>
          </a:p>
          <a:p>
            <a:r>
              <a:rPr lang="en-US" altLang="ko-KR" sz="1000" dirty="0" err="1"/>
              <a:t>SoftwareSerial</a:t>
            </a:r>
            <a:r>
              <a:rPr lang="en-US" altLang="ko-KR" sz="1000" dirty="0"/>
              <a:t> </a:t>
            </a:r>
            <a:r>
              <a:rPr lang="en-US" altLang="ko-KR" sz="1000" dirty="0" err="1"/>
              <a:t>mySerial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blueTx</a:t>
            </a:r>
            <a:r>
              <a:rPr lang="en-US" altLang="ko-KR" sz="1000" dirty="0"/>
              <a:t>, </a:t>
            </a:r>
            <a:r>
              <a:rPr lang="en-US" altLang="ko-KR" sz="1000" dirty="0" err="1"/>
              <a:t>blueRx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String </a:t>
            </a:r>
            <a:r>
              <a:rPr lang="en-US" altLang="ko-KR" sz="1000" dirty="0" err="1"/>
              <a:t>myString</a:t>
            </a:r>
            <a:r>
              <a:rPr lang="en-US" altLang="ko-KR" sz="1000" dirty="0"/>
              <a:t> = </a:t>
            </a:r>
            <a:r>
              <a:rPr lang="en-US" altLang="ko-KR" sz="1000" dirty="0" smtClean="0"/>
              <a:t>"";</a:t>
            </a:r>
            <a:r>
              <a:rPr lang="en-US" altLang="ko-KR" sz="1000" dirty="0"/>
              <a:t> </a:t>
            </a:r>
          </a:p>
          <a:p>
            <a:r>
              <a:rPr lang="en-US" altLang="ko-KR" sz="1000" dirty="0"/>
              <a:t>void setup(){</a:t>
            </a:r>
          </a:p>
          <a:p>
            <a:r>
              <a:rPr lang="en-US" altLang="ko-KR" sz="1000" dirty="0"/>
              <a:t>  </a:t>
            </a:r>
            <a:r>
              <a:rPr lang="en-US" altLang="ko-KR" sz="1000" dirty="0" err="1"/>
              <a:t>Serial.begin</a:t>
            </a:r>
            <a:r>
              <a:rPr lang="en-US" altLang="ko-KR" sz="1000" dirty="0"/>
              <a:t>(9600);</a:t>
            </a:r>
          </a:p>
          <a:p>
            <a:r>
              <a:rPr lang="en-US" altLang="ko-KR" sz="1000" dirty="0"/>
              <a:t>  </a:t>
            </a:r>
            <a:r>
              <a:rPr lang="en-US" altLang="ko-KR" sz="1000" dirty="0" err="1"/>
              <a:t>mySerial.begin</a:t>
            </a:r>
            <a:r>
              <a:rPr lang="en-US" altLang="ko-KR" sz="1000" dirty="0"/>
              <a:t>(9600);</a:t>
            </a:r>
          </a:p>
          <a:p>
            <a:r>
              <a:rPr lang="en-US" altLang="ko-KR" sz="1000" dirty="0" smtClean="0"/>
              <a:t>}</a:t>
            </a:r>
            <a:r>
              <a:rPr lang="en-US" altLang="ko-KR" sz="1000" dirty="0"/>
              <a:t> </a:t>
            </a:r>
          </a:p>
          <a:p>
            <a:r>
              <a:rPr lang="en-US" altLang="ko-KR" sz="1000" dirty="0"/>
              <a:t>void loop</a:t>
            </a:r>
            <a:r>
              <a:rPr lang="en-US" altLang="ko-KR" sz="1000" dirty="0" smtClean="0"/>
              <a:t>(){</a:t>
            </a:r>
            <a:r>
              <a:rPr lang="en-US" altLang="ko-KR" sz="1000" dirty="0"/>
              <a:t>  </a:t>
            </a:r>
          </a:p>
          <a:p>
            <a:r>
              <a:rPr lang="en-US" altLang="ko-KR" sz="1000" dirty="0"/>
              <a:t>  while(</a:t>
            </a:r>
            <a:r>
              <a:rPr lang="en-US" altLang="ko-KR" sz="1000" dirty="0" err="1"/>
              <a:t>mySerial.available</a:t>
            </a:r>
            <a:r>
              <a:rPr lang="en-US" altLang="ko-KR" sz="1000" dirty="0"/>
              <a:t>()){</a:t>
            </a:r>
          </a:p>
          <a:p>
            <a:r>
              <a:rPr lang="en-US" altLang="ko-KR" sz="1000" dirty="0"/>
              <a:t>    byte </a:t>
            </a:r>
            <a:r>
              <a:rPr lang="en-US" altLang="ko-KR" sz="1000" dirty="0" err="1"/>
              <a:t>myChar</a:t>
            </a:r>
            <a:r>
              <a:rPr lang="en-US" altLang="ko-KR" sz="1000" dirty="0"/>
              <a:t> = (byte)</a:t>
            </a:r>
            <a:r>
              <a:rPr lang="en-US" altLang="ko-KR" sz="1000" dirty="0" err="1"/>
              <a:t>mySerial.read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myString</a:t>
            </a:r>
            <a:r>
              <a:rPr lang="en-US" altLang="ko-KR" sz="1000" dirty="0"/>
              <a:t> += </a:t>
            </a:r>
            <a:r>
              <a:rPr lang="en-US" altLang="ko-KR" sz="1000" dirty="0" err="1"/>
              <a:t>myChar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    delay(5);</a:t>
            </a:r>
          </a:p>
          <a:p>
            <a:r>
              <a:rPr lang="en-US" altLang="ko-KR" sz="1000" dirty="0"/>
              <a:t>  </a:t>
            </a:r>
            <a:r>
              <a:rPr lang="en-US" altLang="ko-KR" sz="1000" dirty="0" smtClean="0"/>
              <a:t>}</a:t>
            </a:r>
            <a:r>
              <a:rPr lang="en-US" altLang="ko-KR" sz="1000" dirty="0"/>
              <a:t>    </a:t>
            </a:r>
          </a:p>
          <a:p>
            <a:r>
              <a:rPr lang="en-US" altLang="ko-KR" sz="1000" dirty="0"/>
              <a:t>  if(!</a:t>
            </a:r>
            <a:r>
              <a:rPr lang="en-US" altLang="ko-KR" sz="1000" dirty="0" err="1"/>
              <a:t>myString.equals</a:t>
            </a:r>
            <a:r>
              <a:rPr lang="en-US" altLang="ko-KR" sz="1000" dirty="0"/>
              <a:t>("")){</a:t>
            </a:r>
          </a:p>
          <a:p>
            <a:r>
              <a:rPr lang="en-US" altLang="ko-KR" sz="1000" dirty="0"/>
              <a:t>      </a:t>
            </a:r>
            <a:r>
              <a:rPr lang="en-US" altLang="ko-KR" sz="1000" dirty="0" err="1"/>
              <a:t>Serial.println</a:t>
            </a:r>
            <a:r>
              <a:rPr lang="en-US" altLang="ko-KR" sz="1000" dirty="0"/>
              <a:t>("input value : " + </a:t>
            </a:r>
            <a:r>
              <a:rPr lang="en-US" altLang="ko-KR" sz="1000" dirty="0" err="1"/>
              <a:t>myString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      </a:t>
            </a:r>
            <a:r>
              <a:rPr lang="en-US" altLang="ko-KR" sz="1000" dirty="0" err="1"/>
              <a:t>myString</a:t>
            </a:r>
            <a:r>
              <a:rPr lang="en-US" altLang="ko-KR" sz="1000" dirty="0"/>
              <a:t> = "";</a:t>
            </a:r>
          </a:p>
          <a:p>
            <a:r>
              <a:rPr lang="en-US" altLang="ko-KR" sz="1000" dirty="0"/>
              <a:t>  </a:t>
            </a:r>
            <a:r>
              <a:rPr lang="en-US" altLang="ko-KR" sz="1000" dirty="0" smtClean="0"/>
              <a:t>}</a:t>
            </a:r>
            <a:r>
              <a:rPr lang="en-US" altLang="ko-KR" sz="1000" dirty="0"/>
              <a:t>  </a:t>
            </a:r>
          </a:p>
          <a:p>
            <a:r>
              <a:rPr lang="en-US" altLang="ko-KR" sz="1000" dirty="0" smtClean="0"/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7E2CB5"/>
                </a:solidFill>
                <a:effectLst/>
                <a:latin typeface="Consolas" pitchFamily="49" charset="0"/>
                <a:ea typeface="dotum"/>
                <a:cs typeface="굴림" pitchFamily="50" charset="-127"/>
                <a:hlinkClick r:id="rId4"/>
              </a:rPr>
              <a:t>https://github.com/googlesamples/android-BluetoothChat/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사용한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블루투스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시리얼 컨트롤러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앱말고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직접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안드로이드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코드에서 어떻게 이뤄지는지 알고 싶으면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안드로이드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예제 코드를 불러오면 된다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여기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Github url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에서 받을 수도 있고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,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밑에 사진처럼 직접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import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해서 사용할 수 있다</a:t>
            </a: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채팅 애플리케이션인데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아두이노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블루투스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모듈과 연결해서 신호를 보내줄 수 있다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.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0" marR="0" lvl="0" indent="57150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  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블루투스를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 이렇게 통신을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하다보면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 중간에 끊기는 일이 많은데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아마도 모듈을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HC-06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을 사용하면 그렇게 된다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.</a:t>
            </a: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HM01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을 사용하면 잘 안 끊기고 </a:t>
            </a:r>
            <a:r>
              <a:rPr kumimoji="1" 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아이폰도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 연결이 가능해서 괜찮다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0" marR="0" lvl="0" indent="571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또 중간 중간 쓰레기 값이 넘어오는 것들이 있을 수 있는데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코드를 구현하는 방법적인 면에서 해결을 할 수 있으니 만약에 원하지 않은 값들이 넘어오는 경우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문자 하나씩 받아들이는 방법을 다르게 해주면 될 듯하다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.</a:t>
            </a:r>
          </a:p>
        </p:txBody>
      </p:sp>
      <p:pic>
        <p:nvPicPr>
          <p:cNvPr id="5" name="Picture 30" descr="http://cfile30.uf.tistory.com/image/99B9443359E3158D06CD1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4" y="984261"/>
            <a:ext cx="4357340" cy="272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http://cfile6.uf.tistory.com/image/99D2BD3359E3159F192D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3822326"/>
            <a:ext cx="4357340" cy="2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5955" y="88775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/>
              <a:t>블</a:t>
            </a:r>
            <a:r>
              <a:rPr lang="ko-KR" altLang="en-US" dirty="0" err="1" smtClean="0"/>
              <a:t>루투스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12086" y="251214"/>
            <a:ext cx="4340319" cy="495354"/>
            <a:chOff x="212086" y="251214"/>
            <a:chExt cx="4340319" cy="495354"/>
          </a:xfrm>
        </p:grpSpPr>
        <p:sp>
          <p:nvSpPr>
            <p:cNvPr id="9" name="TextBox 8"/>
            <p:cNvSpPr txBox="1"/>
            <p:nvPr/>
          </p:nvSpPr>
          <p:spPr>
            <a:xfrm>
              <a:off x="212086" y="251214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13. H/W </a:t>
              </a:r>
              <a:r>
                <a:rPr lang="ko-KR" altLang="en-US" sz="2400" dirty="0" smtClean="0"/>
                <a:t>설치 예</a:t>
              </a:r>
              <a:endParaRPr lang="ko-KR" altLang="en-US" sz="24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227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76550" y="1660565"/>
            <a:ext cx="583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라즈베리파이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OS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INSTALL </a:t>
            </a:r>
            <a:r>
              <a:rPr lang="ko-KR" altLang="en-US" sz="2800" dirty="0" smtClean="0"/>
              <a:t>및 구성</a:t>
            </a:r>
            <a:endParaRPr lang="ko-KR" altLang="en-US" sz="2800" dirty="0"/>
          </a:p>
        </p:txBody>
      </p:sp>
      <p:pic>
        <p:nvPicPr>
          <p:cNvPr id="13" name="Picture 2" descr="http://cfile4.uf.tistory.com/image/2312244958C091191DC5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34" y="3739838"/>
            <a:ext cx="3716624" cy="23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3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6103" y="616574"/>
            <a:ext cx="9396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/>
              <a:t>라즈비안</a:t>
            </a:r>
            <a:r>
              <a:rPr lang="en-US" altLang="ko-KR" b="1" dirty="0"/>
              <a:t>OS </a:t>
            </a:r>
            <a:r>
              <a:rPr lang="ko-KR" altLang="en-US" b="1" dirty="0"/>
              <a:t>이미지 </a:t>
            </a:r>
            <a:r>
              <a:rPr lang="ko-KR" altLang="en-US" b="1" dirty="0" err="1" smtClean="0"/>
              <a:t>다운로드</a:t>
            </a:r>
            <a:r>
              <a:rPr lang="ko-KR" altLang="en-US" dirty="0" err="1"/>
              <a:t>라즈비안</a:t>
            </a:r>
            <a:r>
              <a:rPr lang="en-US" altLang="ko-KR" dirty="0"/>
              <a:t>OS </a:t>
            </a:r>
            <a:endParaRPr lang="ko-KR" altLang="en-US" dirty="0"/>
          </a:p>
          <a:p>
            <a:r>
              <a:rPr lang="ko-KR" altLang="en-US" dirty="0" smtClean="0"/>
              <a:t>    이미지는</a:t>
            </a:r>
            <a:r>
              <a:rPr lang="ko-KR" altLang="en-US" dirty="0"/>
              <a:t> 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www.raspberrypi.org/downloads/raspbian/</a:t>
            </a:r>
            <a:r>
              <a:rPr lang="ko-KR" altLang="en-US" dirty="0" smtClean="0"/>
              <a:t>에서 </a:t>
            </a:r>
            <a:r>
              <a:rPr lang="ko-KR" altLang="en-US" dirty="0"/>
              <a:t>다운로드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6" name="Picture 8" descr="http://cfile2.uf.tistory.com/image/9970DC33599E1EA92AE23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348706"/>
            <a:ext cx="2752725" cy="18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cfile21.uf.tistory.com/image/99825933599E1EA928C66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348706"/>
            <a:ext cx="2847975" cy="13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95275" y="3200526"/>
            <a:ext cx="83546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2. SD</a:t>
            </a:r>
            <a:r>
              <a:rPr lang="ko-KR" altLang="en-US" b="1" dirty="0"/>
              <a:t>카드 </a:t>
            </a:r>
            <a:r>
              <a:rPr lang="ko-KR" altLang="en-US" b="1" dirty="0" smtClean="0"/>
              <a:t>포맷</a:t>
            </a:r>
            <a:endParaRPr lang="en-US" altLang="ko-KR" b="1" dirty="0" smtClean="0"/>
          </a:p>
          <a:p>
            <a:r>
              <a:rPr lang="en-US" altLang="ko-KR" dirty="0">
                <a:hlinkClick r:id="rId6"/>
              </a:rPr>
              <a:t>https://www.sdcard.org/downloads/formatter_4/eula_windows/index.html</a:t>
            </a:r>
            <a:r>
              <a:rPr lang="ko-KR" altLang="en-US" dirty="0"/>
              <a:t>에서 </a:t>
            </a:r>
            <a:endParaRPr lang="en-US" altLang="ko-KR" dirty="0" smtClean="0"/>
          </a:p>
          <a:p>
            <a:r>
              <a:rPr lang="en-US" altLang="ko-KR" dirty="0" smtClean="0"/>
              <a:t>SD </a:t>
            </a:r>
            <a:r>
              <a:rPr lang="en-US" altLang="ko-KR" dirty="0"/>
              <a:t>Card Formatter</a:t>
            </a:r>
            <a:r>
              <a:rPr lang="ko-KR" altLang="en-US" dirty="0"/>
              <a:t>를 설치 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설치 </a:t>
            </a:r>
            <a:r>
              <a:rPr lang="ko-KR" altLang="en-US" dirty="0"/>
              <a:t>후</a:t>
            </a:r>
            <a:r>
              <a:rPr lang="en-US" altLang="ko-KR" dirty="0"/>
              <a:t>, SD</a:t>
            </a:r>
            <a:r>
              <a:rPr lang="ko-KR" altLang="en-US" dirty="0"/>
              <a:t>카드 연결하고 포맷을 </a:t>
            </a:r>
            <a:r>
              <a:rPr lang="ko-KR" altLang="en-US" dirty="0" smtClean="0"/>
              <a:t>한다</a:t>
            </a:r>
            <a:endParaRPr lang="en-US" altLang="ko-KR" dirty="0" smtClean="0"/>
          </a:p>
        </p:txBody>
      </p:sp>
      <p:pic>
        <p:nvPicPr>
          <p:cNvPr id="2058" name="Picture 10" descr="http://cfile26.uf.tistory.com/image/99893A33599E1F9722F75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319290"/>
            <a:ext cx="2971800" cy="148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cfile1.uf.tistory.com/image/99253D33599E1FDE2F8C5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91" y="4319290"/>
            <a:ext cx="2053065" cy="21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cfile24.uf.tistory.com/image/99C93033599E1FDE22774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434" y="4319290"/>
            <a:ext cx="1746469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8125" y="516573"/>
            <a:ext cx="1157475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3. SD</a:t>
            </a:r>
            <a:r>
              <a:rPr kumimoji="1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카드에 </a:t>
            </a:r>
            <a:r>
              <a:rPr kumimoji="1" lang="ko-KR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라즈비안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OS</a:t>
            </a:r>
            <a:r>
              <a:rPr kumimoji="1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굴림" pitchFamily="50" charset="-127"/>
                <a:cs typeface="Tahoma" pitchFamily="34" charset="0"/>
              </a:rPr>
              <a:t> </a:t>
            </a:r>
            <a:r>
              <a:rPr kumimoji="1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굴림" pitchFamily="50" charset="-127"/>
                <a:cs typeface="Tahoma" pitchFamily="34" charset="0"/>
              </a:rPr>
              <a:t>이미지 굽기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r>
              <a:rPr lang="en-US" altLang="ko-KR" sz="1200" dirty="0"/>
              <a:t>SD</a:t>
            </a:r>
            <a:r>
              <a:rPr lang="ko-KR" altLang="en-US" sz="1200" dirty="0"/>
              <a:t>카드에 </a:t>
            </a:r>
            <a:r>
              <a:rPr lang="ko-KR" altLang="en-US" sz="1200" dirty="0" err="1"/>
              <a:t>라즈비안</a:t>
            </a:r>
            <a:r>
              <a:rPr lang="en-US" altLang="ko-KR" sz="1200" dirty="0"/>
              <a:t>OS </a:t>
            </a:r>
            <a:r>
              <a:rPr lang="ko-KR" altLang="en-US" sz="1200" dirty="0"/>
              <a:t>이미지를 굽기 위해 툴이 </a:t>
            </a:r>
            <a:r>
              <a:rPr lang="ko-KR" altLang="en-US" sz="1200" dirty="0" smtClean="0"/>
              <a:t>필요</a:t>
            </a:r>
            <a:r>
              <a:rPr lang="ko-KR" altLang="en-US" sz="1200" dirty="0"/>
              <a:t> </a:t>
            </a: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://sourceforge.net/projects/win32diskimager/</a:t>
            </a:r>
            <a:r>
              <a:rPr lang="ko-KR" altLang="en-US" sz="1200" dirty="0"/>
              <a:t>에서 </a:t>
            </a:r>
            <a:r>
              <a:rPr lang="en-US" altLang="ko-KR" sz="1200" dirty="0">
                <a:hlinkClick r:id="rId3"/>
              </a:rPr>
              <a:t>win32diskimager</a:t>
            </a:r>
            <a:r>
              <a:rPr lang="ko-KR" altLang="en-US" sz="1200" dirty="0"/>
              <a:t>를 </a:t>
            </a:r>
            <a:r>
              <a:rPr lang="ko-KR" altLang="en-US" sz="1200" dirty="0" smtClean="0"/>
              <a:t>다운로드 </a:t>
            </a:r>
            <a:r>
              <a:rPr kumimoji="1" lang="ko-KR" altLang="ko-KR" sz="1200" dirty="0" smtClean="0">
                <a:latin typeface="Tahoma" pitchFamily="34" charset="0"/>
                <a:ea typeface="굴림" pitchFamily="50" charset="-127"/>
                <a:cs typeface="Tahoma" pitchFamily="34" charset="0"/>
              </a:rPr>
              <a:t>설치 </a:t>
            </a:r>
            <a:r>
              <a:rPr kumimoji="1" lang="ko-KR" altLang="ko-KR" sz="1200" dirty="0">
                <a:latin typeface="Tahoma" pitchFamily="34" charset="0"/>
                <a:ea typeface="굴림" pitchFamily="50" charset="-127"/>
                <a:cs typeface="Tahoma" pitchFamily="34" charset="0"/>
              </a:rPr>
              <a:t>후, </a:t>
            </a:r>
            <a:r>
              <a:rPr kumimoji="1" lang="ko-KR" altLang="ko-KR" sz="12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라즈비안</a:t>
            </a:r>
            <a:r>
              <a:rPr kumimoji="1" lang="ko-KR" altLang="ko-KR" sz="1200" dirty="0">
                <a:latin typeface="Tahoma" pitchFamily="34" charset="0"/>
                <a:ea typeface="굴림" pitchFamily="50" charset="-127"/>
                <a:cs typeface="Tahoma" pitchFamily="34" charset="0"/>
              </a:rPr>
              <a:t>OS 이미지파일을 선택하고</a:t>
            </a:r>
            <a:r>
              <a:rPr kumimoji="1" lang="ko-KR" altLang="ko-KR" sz="1200" dirty="0">
                <a:latin typeface="Arial"/>
                <a:ea typeface="굴림" pitchFamily="50" charset="-127"/>
                <a:cs typeface="Tahoma" pitchFamily="34" charset="0"/>
              </a:rPr>
              <a:t> </a:t>
            </a:r>
            <a:r>
              <a:rPr kumimoji="1" lang="en-US" altLang="ko-KR" sz="1200" dirty="0" smtClean="0">
                <a:latin typeface="Arial"/>
                <a:ea typeface="굴림" pitchFamily="50" charset="-127"/>
                <a:cs typeface="Tahoma" pitchFamily="34" charset="0"/>
              </a:rPr>
              <a:t> </a:t>
            </a:r>
            <a:r>
              <a:rPr kumimoji="1" lang="ko-KR" altLang="ko-KR" sz="1200" dirty="0" smtClean="0">
                <a:latin typeface="Tahoma" pitchFamily="34" charset="0"/>
                <a:ea typeface="굴림" pitchFamily="50" charset="-127"/>
                <a:cs typeface="Tahoma" pitchFamily="34" charset="0"/>
              </a:rPr>
              <a:t>구울 </a:t>
            </a:r>
            <a:r>
              <a:rPr kumimoji="1" lang="ko-KR" altLang="ko-KR" sz="1200" dirty="0">
                <a:latin typeface="Tahoma" pitchFamily="34" charset="0"/>
                <a:ea typeface="굴림" pitchFamily="50" charset="-127"/>
                <a:cs typeface="Tahoma" pitchFamily="34" charset="0"/>
              </a:rPr>
              <a:t>SD카드(Device)를 선택한 뒤</a:t>
            </a:r>
            <a:r>
              <a:rPr kumimoji="1" lang="ko-KR" altLang="ko-KR" sz="1200" dirty="0">
                <a:latin typeface="Arial"/>
                <a:ea typeface="굴림" pitchFamily="50" charset="-127"/>
                <a:cs typeface="Tahoma" pitchFamily="34" charset="0"/>
              </a:rPr>
              <a:t> </a:t>
            </a:r>
            <a:r>
              <a:rPr kumimoji="1" lang="ko-KR" altLang="ko-KR" sz="1200" dirty="0">
                <a:latin typeface="Tahoma" pitchFamily="34" charset="0"/>
                <a:ea typeface="굴림" pitchFamily="50" charset="-127"/>
                <a:cs typeface="Tahoma" pitchFamily="34" charset="0"/>
              </a:rPr>
              <a:t>Write버튼을 누르면 몇분 뒤 </a:t>
            </a:r>
            <a:r>
              <a:rPr kumimoji="1" lang="ko-KR" altLang="ko-KR" sz="1200" dirty="0" smtClean="0">
                <a:latin typeface="Tahoma" pitchFamily="34" charset="0"/>
                <a:ea typeface="굴림" pitchFamily="50" charset="-127"/>
                <a:cs typeface="Tahoma" pitchFamily="34" charset="0"/>
              </a:rPr>
              <a:t>완료된다</a:t>
            </a:r>
            <a:endParaRPr kumimoji="1" lang="en-US" altLang="ko-KR" sz="1200" dirty="0" smtClean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r>
              <a:rPr lang="en-US" altLang="ko-KR" sz="1200" b="1" dirty="0" smtClean="0"/>
              <a:t>	Win32 </a:t>
            </a:r>
            <a:r>
              <a:rPr lang="en-US" altLang="ko-KR" sz="1200" b="1" dirty="0"/>
              <a:t>Disk Imager</a:t>
            </a:r>
            <a:r>
              <a:rPr lang="ko-KR" altLang="en-US" sz="1200" b="1" dirty="0"/>
              <a:t>를 설치하고</a:t>
            </a:r>
            <a:r>
              <a:rPr lang="en-US" altLang="ko-KR" sz="1200" b="1" dirty="0"/>
              <a:t>, micro SD</a:t>
            </a:r>
            <a:r>
              <a:rPr lang="ko-KR" altLang="en-US" sz="1200" b="1" dirty="0"/>
              <a:t>카드를 리더기를 통해 </a:t>
            </a:r>
            <a:r>
              <a:rPr lang="en-US" altLang="ko-KR" sz="1200" b="1" dirty="0"/>
              <a:t>PC</a:t>
            </a:r>
            <a:r>
              <a:rPr lang="ko-KR" altLang="en-US" sz="1200" b="1" dirty="0"/>
              <a:t>에 연결합니다</a:t>
            </a:r>
            <a:r>
              <a:rPr lang="en-US" altLang="ko-KR" sz="1200" b="1" dirty="0"/>
              <a:t>.</a:t>
            </a:r>
            <a:endParaRPr lang="ko-KR" altLang="en-US" sz="1200" dirty="0"/>
          </a:p>
          <a:p>
            <a:r>
              <a:rPr lang="en-US" altLang="ko-KR" sz="1200" b="1" dirty="0" smtClean="0"/>
              <a:t>	Win32 </a:t>
            </a:r>
            <a:r>
              <a:rPr lang="en-US" altLang="ko-KR" sz="1200" b="1" dirty="0"/>
              <a:t>Disk Imager</a:t>
            </a:r>
            <a:r>
              <a:rPr lang="ko-KR" altLang="en-US" sz="1200" b="1" dirty="0"/>
              <a:t>를 실행해서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이미지파일을 </a:t>
            </a:r>
            <a:r>
              <a:rPr lang="en-US" altLang="ko-KR" sz="1200" b="1" dirty="0"/>
              <a:t>Write </a:t>
            </a:r>
            <a:r>
              <a:rPr lang="ko-KR" altLang="en-US" sz="1200" b="1" dirty="0"/>
              <a:t>해줍니다</a:t>
            </a:r>
            <a:r>
              <a:rPr lang="en-US" altLang="ko-KR" sz="1200" b="1" dirty="0"/>
              <a:t>. (</a:t>
            </a:r>
            <a:r>
              <a:rPr lang="ko-KR" altLang="en-US" sz="1200" b="1" dirty="0"/>
              <a:t>대략 </a:t>
            </a:r>
            <a:r>
              <a:rPr lang="en-US" altLang="ko-KR" sz="1200" b="1" dirty="0"/>
              <a:t>7~8</a:t>
            </a:r>
            <a:r>
              <a:rPr lang="ko-KR" altLang="en-US" sz="1200" b="1" dirty="0"/>
              <a:t>분 소요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r>
              <a:rPr lang="ko-KR" altLang="en-US" sz="1200" dirty="0"/>
              <a:t>윈도우에서는 그냥 </a:t>
            </a:r>
            <a:r>
              <a:rPr lang="en-US" altLang="ko-KR" sz="1200" dirty="0"/>
              <a:t>boot</a:t>
            </a:r>
            <a:r>
              <a:rPr lang="ko-KR" altLang="en-US" sz="1200" dirty="0"/>
              <a:t>라는 저장장치로 잡히고</a:t>
            </a:r>
            <a:r>
              <a:rPr lang="en-US" altLang="ko-KR" sz="1200" dirty="0"/>
              <a:t>, </a:t>
            </a:r>
            <a:r>
              <a:rPr lang="ko-KR" altLang="en-US" sz="1200" dirty="0"/>
              <a:t>용량도 </a:t>
            </a:r>
            <a:r>
              <a:rPr lang="en-US" altLang="ko-KR" sz="1200" dirty="0"/>
              <a:t>60</a:t>
            </a:r>
            <a:r>
              <a:rPr lang="ko-KR" altLang="en-US" sz="1200" dirty="0"/>
              <a:t>메가 정도만 </a:t>
            </a:r>
            <a:r>
              <a:rPr lang="ko-KR" altLang="en-US" sz="1200" dirty="0" smtClean="0"/>
              <a:t>보인다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이는 </a:t>
            </a:r>
            <a:r>
              <a:rPr lang="en-US" altLang="ko-KR" sz="1200" dirty="0"/>
              <a:t>OS</a:t>
            </a:r>
            <a:r>
              <a:rPr lang="ko-KR" altLang="en-US" sz="1200" dirty="0"/>
              <a:t>간 파일시스템이 달라서 윈도우에서 </a:t>
            </a:r>
            <a:r>
              <a:rPr lang="ko-KR" altLang="en-US" sz="1200" dirty="0" smtClean="0"/>
              <a:t>안 보이는 </a:t>
            </a:r>
            <a:r>
              <a:rPr lang="ko-KR" altLang="en-US" sz="1200" dirty="0"/>
              <a:t>것 뿐이고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라즈베리파이에서는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정상적으로 용량이 </a:t>
            </a:r>
            <a:r>
              <a:rPr lang="ko-KR" altLang="en-US" sz="1200" dirty="0" smtClean="0"/>
              <a:t>잡힌다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제대로 </a:t>
            </a:r>
            <a:r>
              <a:rPr lang="en-US" altLang="ko-KR" sz="1200" dirty="0"/>
              <a:t>OS</a:t>
            </a:r>
            <a:r>
              <a:rPr lang="ko-KR" altLang="en-US" sz="1200" dirty="0"/>
              <a:t>가 설치 되었는지 </a:t>
            </a:r>
            <a:r>
              <a:rPr lang="ko-KR" altLang="en-US" sz="1200" dirty="0" smtClean="0"/>
              <a:t>확인한다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b="1" dirty="0"/>
              <a:t>노트북을 이용해서 </a:t>
            </a:r>
            <a:r>
              <a:rPr lang="en-US" altLang="ko-KR" sz="1200" b="1" dirty="0"/>
              <a:t>Putty</a:t>
            </a:r>
            <a:r>
              <a:rPr lang="ko-KR" altLang="en-US" sz="1200" b="1" dirty="0"/>
              <a:t>로 </a:t>
            </a:r>
            <a:r>
              <a:rPr lang="ko-KR" altLang="en-US" sz="1200" b="1" dirty="0" err="1"/>
              <a:t>라즈베리파이에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SSH </a:t>
            </a:r>
            <a:r>
              <a:rPr lang="ko-KR" altLang="en-US" sz="1200" b="1" dirty="0"/>
              <a:t>접속하기</a:t>
            </a:r>
          </a:p>
          <a:p>
            <a:r>
              <a:rPr lang="ko-KR" altLang="en-US" sz="1200" dirty="0" err="1"/>
              <a:t>라즈베리파이는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이더넷</a:t>
            </a:r>
            <a:r>
              <a:rPr lang="ko-KR" altLang="en-US" sz="1200" dirty="0"/>
              <a:t> 통신이 가능한 </a:t>
            </a:r>
            <a:r>
              <a:rPr lang="ko-KR" altLang="en-US" sz="1200" dirty="0" err="1"/>
              <a:t>랜포트가</a:t>
            </a:r>
            <a:r>
              <a:rPr lang="ko-KR" altLang="en-US" sz="1200" dirty="0"/>
              <a:t> 있으므로</a:t>
            </a:r>
            <a:r>
              <a:rPr lang="en-US" altLang="ko-KR" sz="1200" dirty="0"/>
              <a:t>, </a:t>
            </a:r>
            <a:r>
              <a:rPr lang="en-US" altLang="ko-KR" sz="1200" dirty="0" smtClean="0"/>
              <a:t>PC</a:t>
            </a:r>
            <a:r>
              <a:rPr lang="ko-KR" altLang="en-US" sz="1200" dirty="0"/>
              <a:t>와 </a:t>
            </a:r>
            <a:r>
              <a:rPr lang="ko-KR" altLang="en-US" sz="1200" dirty="0" err="1"/>
              <a:t>이더넷</a:t>
            </a:r>
            <a:r>
              <a:rPr lang="ko-KR" altLang="en-US" sz="1200" dirty="0"/>
              <a:t> 통신이 </a:t>
            </a:r>
            <a:r>
              <a:rPr lang="ko-KR" altLang="en-US" sz="1200" dirty="0" smtClean="0"/>
              <a:t>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r>
              <a:rPr lang="ko-KR" altLang="en-US" sz="1200" b="1" dirty="0" err="1"/>
              <a:t>데스크탑의</a:t>
            </a:r>
            <a:r>
              <a:rPr lang="ko-KR" altLang="en-US" sz="1200" b="1" dirty="0"/>
              <a:t> 경우</a:t>
            </a:r>
            <a:r>
              <a:rPr lang="ko-KR" altLang="en-US" sz="1200" dirty="0"/>
              <a:t> 보통 </a:t>
            </a:r>
            <a:r>
              <a:rPr lang="ko-KR" altLang="en-US" sz="1200" dirty="0" err="1"/>
              <a:t>랜카드는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개인데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무선랜카드가</a:t>
            </a:r>
            <a:r>
              <a:rPr lang="ko-KR" altLang="en-US" sz="1200" dirty="0"/>
              <a:t> 없으므로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인터넷을 </a:t>
            </a:r>
            <a:r>
              <a:rPr lang="ko-KR" altLang="en-US" sz="1200" dirty="0"/>
              <a:t>이용하려면 </a:t>
            </a:r>
            <a:r>
              <a:rPr lang="ko-KR" altLang="en-US" sz="1200" dirty="0" err="1"/>
              <a:t>라즈베리파이는</a:t>
            </a:r>
            <a:r>
              <a:rPr lang="ko-KR" altLang="en-US" sz="1200" dirty="0"/>
              <a:t> 공유기로 </a:t>
            </a:r>
            <a:r>
              <a:rPr lang="ko-KR" altLang="en-US" sz="1200" dirty="0" err="1"/>
              <a:t>이더넷을</a:t>
            </a:r>
            <a:r>
              <a:rPr lang="ko-KR" altLang="en-US" sz="1200" dirty="0"/>
              <a:t> 연결하는 것이 </a:t>
            </a:r>
            <a:r>
              <a:rPr lang="ko-KR" altLang="en-US" sz="1200" dirty="0" smtClean="0"/>
              <a:t>좋다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sz="1200" dirty="0"/>
              <a:t>이 때는 공유기가 알아서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주소를 할당해주고</a:t>
            </a:r>
            <a:r>
              <a:rPr lang="en-US" altLang="ko-KR" sz="1200" dirty="0"/>
              <a:t>, </a:t>
            </a:r>
            <a:r>
              <a:rPr lang="ko-KR" altLang="en-US" sz="1200" dirty="0" err="1" smtClean="0"/>
              <a:t>데스크탑에서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공유기 관리자로 접근해서 </a:t>
            </a:r>
            <a:r>
              <a:rPr lang="ko-KR" altLang="en-US" sz="1200" dirty="0" err="1"/>
              <a:t>라즈베리파이의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를 확인할 수 있으므로 별 문제가 </a:t>
            </a:r>
            <a:r>
              <a:rPr lang="ko-KR" altLang="en-US" sz="1200" dirty="0" smtClean="0"/>
              <a:t>안 된다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 </a:t>
            </a:r>
            <a:endParaRPr lang="ko-KR" altLang="en-US" sz="1200" dirty="0"/>
          </a:p>
          <a:p>
            <a:r>
              <a:rPr lang="ko-KR" altLang="en-US" sz="1200" b="1" dirty="0"/>
              <a:t>노트북을 이용해서</a:t>
            </a:r>
            <a:r>
              <a:rPr lang="ko-KR" altLang="en-US" sz="1200" dirty="0"/>
              <a:t> 외부로 나가서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 접근하려면 공유기를 사용하지 않기 </a:t>
            </a:r>
            <a:r>
              <a:rPr lang="ko-KR" altLang="en-US" sz="1200" dirty="0" smtClean="0"/>
              <a:t>때문에 </a:t>
            </a:r>
            <a:r>
              <a:rPr lang="ko-KR" altLang="en-US" sz="1200" dirty="0" err="1" smtClean="0"/>
              <a:t>라즈베리파이의</a:t>
            </a:r>
            <a:r>
              <a:rPr lang="ko-KR" altLang="en-US" sz="1200" dirty="0" smtClean="0"/>
              <a:t>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를 확인할 수 없으므로 </a:t>
            </a:r>
            <a:r>
              <a:rPr lang="ko-KR" altLang="en-US" sz="1200" dirty="0" err="1"/>
              <a:t>라즈베리파이의</a:t>
            </a:r>
            <a:r>
              <a:rPr lang="ko-KR" altLang="en-US" sz="1200" dirty="0"/>
              <a:t> </a:t>
            </a:r>
            <a:r>
              <a:rPr lang="en-US" altLang="ko-KR" sz="1200" dirty="0"/>
              <a:t>IP</a:t>
            </a:r>
            <a:r>
              <a:rPr lang="ko-KR" altLang="en-US" sz="1200" dirty="0"/>
              <a:t>를 알아야 가능한데요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그래서 </a:t>
            </a:r>
            <a:r>
              <a:rPr lang="ko-KR" altLang="en-US" sz="1200" dirty="0" err="1"/>
              <a:t>라즈베리파이의</a:t>
            </a:r>
            <a:r>
              <a:rPr lang="ko-KR" altLang="en-US" sz="1200" dirty="0"/>
              <a:t> </a:t>
            </a:r>
            <a:r>
              <a:rPr lang="en-US" altLang="ko-KR" sz="1200" dirty="0"/>
              <a:t>IP</a:t>
            </a:r>
            <a:r>
              <a:rPr lang="ko-KR" altLang="en-US" sz="1200" dirty="0"/>
              <a:t>를 고정 </a:t>
            </a:r>
            <a:r>
              <a:rPr lang="en-US" altLang="ko-KR" sz="1200" dirty="0"/>
              <a:t>IP</a:t>
            </a:r>
            <a:r>
              <a:rPr lang="ko-KR" altLang="en-US" sz="1200" dirty="0"/>
              <a:t>로 변경을 해야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en-US" altLang="ko-KR" sz="1200" b="1" dirty="0"/>
              <a:t>1.</a:t>
            </a:r>
            <a:r>
              <a:rPr lang="ko-KR" altLang="en-US" sz="1200" b="1" dirty="0"/>
              <a:t> </a:t>
            </a:r>
            <a:r>
              <a:rPr lang="ko-KR" altLang="en-US" sz="1200" b="1" dirty="0" err="1"/>
              <a:t>라즈베라파이</a:t>
            </a:r>
            <a:r>
              <a:rPr lang="ko-KR" altLang="en-US" sz="1200" b="1" dirty="0"/>
              <a:t> 고정 </a:t>
            </a:r>
            <a:r>
              <a:rPr lang="en-US" altLang="ko-KR" sz="1200" b="1" dirty="0"/>
              <a:t>IP </a:t>
            </a:r>
            <a:r>
              <a:rPr lang="ko-KR" altLang="en-US" sz="1200" b="1" dirty="0"/>
              <a:t>설정</a:t>
            </a:r>
            <a:endParaRPr lang="ko-KR" altLang="en-US" sz="1200" dirty="0"/>
          </a:p>
          <a:p>
            <a:r>
              <a:rPr lang="en-US" altLang="ko-KR" sz="1200" b="1" dirty="0"/>
              <a:t>OS </a:t>
            </a:r>
            <a:r>
              <a:rPr lang="ko-KR" altLang="en-US" sz="1200" b="1" dirty="0"/>
              <a:t>설치 과정</a:t>
            </a:r>
            <a:r>
              <a:rPr lang="ko-KR" altLang="en-US" sz="1200" dirty="0"/>
              <a:t>을 거치면</a:t>
            </a:r>
            <a:r>
              <a:rPr lang="en-US" altLang="ko-KR" sz="1200" dirty="0"/>
              <a:t>, micro SD</a:t>
            </a:r>
            <a:r>
              <a:rPr lang="ko-KR" altLang="en-US" sz="1200" dirty="0"/>
              <a:t>카드가 </a:t>
            </a:r>
            <a:r>
              <a:rPr lang="en-US" altLang="ko-KR" sz="1200" b="1" dirty="0"/>
              <a:t>boot</a:t>
            </a:r>
            <a:r>
              <a:rPr lang="ko-KR" altLang="en-US" sz="1200" b="1" dirty="0"/>
              <a:t>라는 저장장치</a:t>
            </a:r>
            <a:r>
              <a:rPr lang="ko-KR" altLang="en-US" sz="1200" dirty="0"/>
              <a:t>로 잡힙니다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탐색기에서 </a:t>
            </a:r>
            <a:r>
              <a:rPr lang="ko-KR" altLang="en-US" sz="1200" dirty="0"/>
              <a:t>들어가보면</a:t>
            </a:r>
            <a:r>
              <a:rPr lang="en-US" altLang="ko-KR" sz="1200" dirty="0"/>
              <a:t>, cmdline.txt </a:t>
            </a:r>
            <a:r>
              <a:rPr lang="ko-KR" altLang="en-US" sz="1200" dirty="0"/>
              <a:t>라는 파일을 볼 수가 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이를 </a:t>
            </a:r>
            <a:r>
              <a:rPr lang="ko-KR" altLang="en-US" sz="1200" dirty="0"/>
              <a:t>워드패드나 다른 편집기 </a:t>
            </a:r>
            <a:r>
              <a:rPr lang="en-US" altLang="ko-KR" sz="1200" dirty="0"/>
              <a:t>tool</a:t>
            </a:r>
            <a:r>
              <a:rPr lang="ko-KR" altLang="en-US" sz="1200" dirty="0"/>
              <a:t>로 열어줍니다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메모장은 </a:t>
            </a:r>
            <a:r>
              <a:rPr lang="ko-KR" altLang="en-US" sz="1200" dirty="0" err="1"/>
              <a:t>비추천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마지막으로 </a:t>
            </a:r>
            <a:r>
              <a:rPr lang="ko-KR" altLang="en-US" sz="1200" dirty="0"/>
              <a:t>가서 한 칸 띄고 </a:t>
            </a:r>
            <a:r>
              <a:rPr lang="en-US" altLang="ko-KR" sz="1200" b="1" dirty="0" err="1"/>
              <a:t>ip</a:t>
            </a:r>
            <a:r>
              <a:rPr lang="en-US" altLang="ko-KR" sz="1200" b="1" dirty="0"/>
              <a:t> = 192.168.137.100</a:t>
            </a:r>
            <a:r>
              <a:rPr lang="ko-KR" altLang="en-US" sz="1200" dirty="0"/>
              <a:t> 으로 쓰고 저장합니다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마지막 </a:t>
            </a:r>
            <a:r>
              <a:rPr lang="ko-KR" altLang="en-US" sz="1200" dirty="0" err="1"/>
              <a:t>세자리는</a:t>
            </a:r>
            <a:r>
              <a:rPr lang="ko-KR" altLang="en-US" sz="1200" dirty="0"/>
              <a:t> 꼭 </a:t>
            </a:r>
            <a:r>
              <a:rPr lang="en-US" altLang="ko-KR" sz="1200" dirty="0"/>
              <a:t>100</a:t>
            </a:r>
            <a:r>
              <a:rPr lang="ko-KR" altLang="en-US" sz="1200" dirty="0"/>
              <a:t>이 아니어도 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기본 사용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와 </a:t>
            </a:r>
            <a:r>
              <a:rPr lang="ko-KR" altLang="en-US" sz="1200" dirty="0" smtClean="0"/>
              <a:t>충돌 날 </a:t>
            </a:r>
            <a:r>
              <a:rPr lang="ko-KR" altLang="en-US" sz="1200" dirty="0"/>
              <a:t>수도 있으니</a:t>
            </a:r>
            <a:r>
              <a:rPr lang="en-US" altLang="ko-KR" sz="1200" dirty="0"/>
              <a:t>, </a:t>
            </a:r>
            <a:r>
              <a:rPr lang="en-US" altLang="ko-KR" sz="1200" dirty="0" smtClean="0"/>
              <a:t>100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하면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안전</a:t>
            </a:r>
            <a:r>
              <a:rPr lang="en-US" altLang="ko-KR" sz="1200" dirty="0" smtClean="0"/>
              <a:t>.</a:t>
            </a:r>
            <a:endParaRPr lang="en-US" altLang="ko-KR" sz="1200" b="1" dirty="0"/>
          </a:p>
        </p:txBody>
      </p:sp>
      <p:pic>
        <p:nvPicPr>
          <p:cNvPr id="3078" name="Picture 6" descr="http://cfile22.uf.tistory.com/image/99AFE033599E22AC2C719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23" y="5309807"/>
            <a:ext cx="2533649" cy="13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cfile27.uf.tistory.com/image/9947C333599E2346291A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75" y="4929759"/>
            <a:ext cx="2533649" cy="17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file24.uf.tistory.com/image/997B0533599E291902FA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898" y="4952750"/>
            <a:ext cx="2533649" cy="17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file5.uf.tistory.com/image/99FC1D3359D4E0C30C0A9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486544"/>
            <a:ext cx="3242251" cy="22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694" y="760172"/>
            <a:ext cx="738075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노트북 고정 </a:t>
            </a:r>
            <a:r>
              <a:rPr lang="en-US" altLang="ko-KR" sz="1200" b="1" dirty="0"/>
              <a:t>IP </a:t>
            </a:r>
            <a:r>
              <a:rPr lang="ko-KR" altLang="en-US" sz="1200" b="1" dirty="0"/>
              <a:t>설정</a:t>
            </a:r>
            <a:endParaRPr lang="ko-KR" altLang="en-US" sz="1200" dirty="0"/>
          </a:p>
          <a:p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r>
              <a:rPr lang="ko-KR" altLang="en-US" sz="1200" dirty="0"/>
              <a:t>이제 </a:t>
            </a:r>
            <a:r>
              <a:rPr lang="ko-KR" altLang="en-US" sz="1200" dirty="0" err="1"/>
              <a:t>라즈베리파이의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주소를 고정으로 해뒀으니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노트북의 </a:t>
            </a:r>
            <a:r>
              <a:rPr lang="en-US" altLang="ko-KR" sz="1200" dirty="0" err="1"/>
              <a:t>ip</a:t>
            </a:r>
            <a:r>
              <a:rPr lang="ko-KR" altLang="en-US" sz="1200" dirty="0"/>
              <a:t>도 고정으로 해줘야 </a:t>
            </a:r>
            <a:r>
              <a:rPr lang="ko-KR" altLang="en-US" sz="1200" dirty="0" smtClean="0"/>
              <a:t>접속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 </a:t>
            </a:r>
            <a:endParaRPr lang="ko-KR" altLang="en-US" sz="1200" dirty="0"/>
          </a:p>
          <a:p>
            <a:r>
              <a:rPr lang="ko-KR" altLang="en-US" sz="1200" dirty="0" smtClean="0"/>
              <a:t>노트북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 </a:t>
            </a:r>
            <a:r>
              <a:rPr lang="ko-KR" altLang="en-US" sz="1200" dirty="0"/>
              <a:t>고정 방법은 </a:t>
            </a:r>
            <a:r>
              <a:rPr lang="ko-KR" altLang="en-US" sz="1200" b="1" dirty="0"/>
              <a:t>윈도우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 기준으로</a:t>
            </a:r>
            <a:endParaRPr lang="ko-KR" altLang="en-US" sz="1200" dirty="0"/>
          </a:p>
          <a:p>
            <a:r>
              <a:rPr lang="ko-KR" altLang="en-US" sz="1200" b="1" dirty="0"/>
              <a:t>제어판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네트워크 및 인터넷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네트워크 및 공유센터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어댑터설정 변경 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 -&gt; </a:t>
            </a:r>
            <a:r>
              <a:rPr lang="ko-KR" altLang="en-US" sz="1200" b="1" dirty="0"/>
              <a:t>해당 로컬 영역 선택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속성 </a:t>
            </a:r>
            <a:r>
              <a:rPr lang="en-US" altLang="ko-KR" sz="1200" b="1" dirty="0"/>
              <a:t>-&gt; IPv4</a:t>
            </a:r>
            <a:r>
              <a:rPr lang="ko-KR" altLang="en-US" sz="1200" b="1" dirty="0"/>
              <a:t> 로 </a:t>
            </a:r>
            <a:r>
              <a:rPr lang="ko-KR" altLang="en-US" sz="1200" b="1" dirty="0" smtClean="0"/>
              <a:t>들어가서 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 </a:t>
            </a:r>
            <a:r>
              <a:rPr lang="ko-KR" altLang="en-US" sz="1200" b="1" dirty="0" smtClean="0"/>
              <a:t>다음 </a:t>
            </a:r>
            <a:r>
              <a:rPr lang="en-US" altLang="ko-KR" sz="1200" b="1" dirty="0"/>
              <a:t>IP </a:t>
            </a:r>
            <a:r>
              <a:rPr lang="ko-KR" altLang="en-US" sz="1200" b="1" dirty="0"/>
              <a:t>주소 사용으로 </a:t>
            </a:r>
            <a:r>
              <a:rPr lang="ko-KR" altLang="en-US" sz="1200" b="1" dirty="0" err="1"/>
              <a:t>바꾼뒤</a:t>
            </a:r>
            <a:r>
              <a:rPr lang="en-US" altLang="ko-KR" sz="1200" b="1" dirty="0"/>
              <a:t>, 192.168.137.101 </a:t>
            </a:r>
            <a:r>
              <a:rPr lang="ko-KR" altLang="en-US" sz="1200" b="1" dirty="0"/>
              <a:t>로 </a:t>
            </a:r>
            <a:r>
              <a:rPr lang="ko-KR" altLang="en-US" sz="1200" b="1" dirty="0" smtClean="0"/>
              <a:t>설정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en-US" altLang="ko-KR" sz="1200" b="1" dirty="0"/>
              <a:t>3. SSH Server </a:t>
            </a:r>
            <a:r>
              <a:rPr lang="ko-KR" altLang="en-US" sz="1200" b="1" dirty="0"/>
              <a:t>활성화</a:t>
            </a:r>
            <a:endParaRPr lang="ko-KR" altLang="en-US" sz="1200" dirty="0"/>
          </a:p>
          <a:p>
            <a:r>
              <a:rPr lang="ko-KR" altLang="en-US" sz="1200" b="1" dirty="0"/>
              <a:t>그리고 </a:t>
            </a:r>
            <a:r>
              <a:rPr lang="en-US" altLang="ko-KR" sz="1200" b="1" dirty="0"/>
              <a:t>2016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월 부터는 한 가지 추가로 설정을 해줘야 할 것이 있습니다</a:t>
            </a:r>
            <a:r>
              <a:rPr lang="en-US" altLang="ko-KR" sz="1200" b="1" dirty="0"/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  <a:p>
            <a:r>
              <a:rPr lang="en-US" altLang="ko-KR" sz="1200" dirty="0"/>
              <a:t>Putty</a:t>
            </a:r>
            <a:r>
              <a:rPr lang="ko-KR" altLang="en-US" sz="1200" dirty="0"/>
              <a:t>로 접속 시</a:t>
            </a:r>
            <a:r>
              <a:rPr lang="en-US" altLang="ko-KR" sz="1200" dirty="0"/>
              <a:t>, </a:t>
            </a:r>
            <a:r>
              <a:rPr lang="ko-KR" altLang="en-US" sz="1200" dirty="0"/>
              <a:t>자꾸 </a:t>
            </a:r>
            <a:r>
              <a:rPr lang="en-US" altLang="ko-KR" sz="1200" dirty="0"/>
              <a:t>connection refused 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나면 </a:t>
            </a:r>
            <a:endParaRPr lang="ko-KR" altLang="en-US" sz="1200" dirty="0"/>
          </a:p>
          <a:p>
            <a:r>
              <a:rPr lang="ko-KR" altLang="en-US" sz="1200" dirty="0" err="1"/>
              <a:t>라즈비안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Raspbian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b="1" dirty="0"/>
              <a:t>2016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월 </a:t>
            </a:r>
            <a:r>
              <a:rPr lang="en-US" altLang="ko-KR" sz="1200" b="1" dirty="0"/>
              <a:t>release</a:t>
            </a:r>
            <a:r>
              <a:rPr lang="ko-KR" altLang="en-US" sz="1200" b="1" dirty="0"/>
              <a:t>판 부터</a:t>
            </a:r>
            <a:r>
              <a:rPr lang="ko-KR" altLang="en-US" sz="1200" dirty="0"/>
              <a:t> </a:t>
            </a:r>
            <a:r>
              <a:rPr lang="en-US" altLang="ko-KR" sz="1200" dirty="0"/>
              <a:t>SSH Server</a:t>
            </a:r>
            <a:r>
              <a:rPr lang="ko-KR" altLang="en-US" sz="1200" dirty="0"/>
              <a:t>가 </a:t>
            </a:r>
            <a:r>
              <a:rPr lang="en-US" altLang="ko-KR" sz="1200" dirty="0"/>
              <a:t>Default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비활성화 </a:t>
            </a:r>
            <a:r>
              <a:rPr lang="ko-KR" altLang="en-US" sz="1200" dirty="0"/>
              <a:t>되어 </a:t>
            </a:r>
            <a:r>
              <a:rPr lang="ko-KR" altLang="en-US" sz="1200" dirty="0" smtClean="0"/>
              <a:t>있다</a:t>
            </a:r>
            <a:endParaRPr lang="ko-KR" altLang="en-US" sz="1200" dirty="0"/>
          </a:p>
          <a:p>
            <a:r>
              <a:rPr lang="ko-KR" altLang="en-US" sz="1200" dirty="0"/>
              <a:t>역시 최신 </a:t>
            </a:r>
            <a:r>
              <a:rPr lang="ko-KR" altLang="en-US" sz="1200" dirty="0" err="1"/>
              <a:t>버젼에는</a:t>
            </a:r>
            <a:r>
              <a:rPr lang="ko-KR" altLang="en-US" sz="1200" dirty="0"/>
              <a:t> 항상 뭔가 기존 정보로는 문제가 </a:t>
            </a:r>
            <a:r>
              <a:rPr lang="ko-KR" altLang="en-US" sz="1200" dirty="0" smtClean="0"/>
              <a:t>발생 보안상 </a:t>
            </a:r>
            <a:r>
              <a:rPr lang="ko-KR" altLang="en-US" sz="1200" dirty="0"/>
              <a:t>비활성화가 </a:t>
            </a:r>
            <a:r>
              <a:rPr lang="en-US" altLang="ko-KR" sz="1200" dirty="0"/>
              <a:t>Default</a:t>
            </a:r>
            <a:r>
              <a:rPr lang="ko-KR" altLang="en-US" sz="1200" dirty="0"/>
              <a:t>인 것이 </a:t>
            </a:r>
            <a:r>
              <a:rPr lang="ko-KR" altLang="en-US" sz="1200" dirty="0" smtClean="0"/>
              <a:t>맞다</a:t>
            </a:r>
            <a:r>
              <a:rPr lang="en-US" altLang="ko-KR" sz="1200" dirty="0" smtClean="0"/>
              <a:t>.</a:t>
            </a:r>
          </a:p>
          <a:p>
            <a:endParaRPr lang="ko-KR" altLang="en-US" sz="1200" dirty="0"/>
          </a:p>
          <a:p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b="1" dirty="0"/>
              <a:t>간단하게 </a:t>
            </a:r>
            <a:r>
              <a:rPr lang="en-US" altLang="ko-KR" sz="1200" b="1" dirty="0"/>
              <a:t>SSH Server</a:t>
            </a:r>
            <a:r>
              <a:rPr lang="ko-KR" altLang="en-US" sz="1200" b="1" dirty="0"/>
              <a:t>를 활성화 시키는 방법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en-US" altLang="ko-KR" sz="1200" dirty="0"/>
              <a:t>HDMI</a:t>
            </a:r>
            <a:r>
              <a:rPr lang="ko-KR" altLang="en-US" sz="1200" dirty="0"/>
              <a:t>나 </a:t>
            </a:r>
            <a:r>
              <a:rPr lang="en-US" altLang="ko-KR" sz="1200" dirty="0"/>
              <a:t>Serial to USB </a:t>
            </a:r>
            <a:r>
              <a:rPr lang="ko-KR" altLang="en-US" sz="1200" dirty="0"/>
              <a:t>케이블을 통해 따로 접속하지 않아도 활성화 시킬 수 </a:t>
            </a:r>
            <a:r>
              <a:rPr lang="ko-KR" altLang="en-US" sz="1200" dirty="0" smtClean="0"/>
              <a:t>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en-US" altLang="ko-KR" sz="1200" b="1" dirty="0"/>
              <a:t>OS </a:t>
            </a:r>
            <a:r>
              <a:rPr lang="ko-KR" altLang="en-US" sz="1200" b="1" dirty="0"/>
              <a:t>설치 과정</a:t>
            </a:r>
            <a:r>
              <a:rPr lang="ko-KR" altLang="en-US" sz="1200" dirty="0"/>
              <a:t>을 거쳐서</a:t>
            </a:r>
            <a:r>
              <a:rPr lang="en-US" altLang="ko-KR" sz="1200" dirty="0"/>
              <a:t>, micro SD</a:t>
            </a:r>
            <a:r>
              <a:rPr lang="ko-KR" altLang="en-US" sz="1200" dirty="0"/>
              <a:t>카드가 </a:t>
            </a:r>
            <a:r>
              <a:rPr lang="en-US" altLang="ko-KR" sz="1200" b="1" dirty="0"/>
              <a:t>boot</a:t>
            </a:r>
            <a:r>
              <a:rPr lang="ko-KR" altLang="en-US" sz="1200" b="1" dirty="0"/>
              <a:t>라는 저장장치</a:t>
            </a:r>
            <a:r>
              <a:rPr lang="ko-KR" altLang="en-US" sz="1200" dirty="0"/>
              <a:t>로 잡히는 공간에 </a:t>
            </a:r>
            <a:r>
              <a:rPr lang="en-US" altLang="ko-KR" sz="1200" b="1" dirty="0" err="1" smtClean="0"/>
              <a:t>ssh</a:t>
            </a:r>
            <a:r>
              <a:rPr lang="en-US" altLang="ko-KR" sz="1200" b="1" dirty="0" smtClean="0"/>
              <a:t> </a:t>
            </a:r>
            <a:r>
              <a:rPr lang="ko-KR" altLang="en-US" sz="1200" b="1" dirty="0"/>
              <a:t>라는 이름의 파일</a:t>
            </a:r>
            <a:r>
              <a:rPr lang="ko-KR" altLang="en-US" sz="1200" dirty="0"/>
              <a:t>만 만들어 주면 </a:t>
            </a:r>
            <a:r>
              <a:rPr lang="ko-KR" altLang="en-US" sz="1200" dirty="0" smtClean="0"/>
              <a:t>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sz="1200" dirty="0"/>
              <a:t>파일 안에 내용은 아무 상관 </a:t>
            </a:r>
            <a:r>
              <a:rPr lang="ko-KR" altLang="en-US" sz="1200" dirty="0" smtClean="0"/>
              <a:t>없다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r>
              <a:rPr lang="ko-KR" altLang="en-US" sz="1200" dirty="0" smtClean="0"/>
              <a:t>그냥 </a:t>
            </a:r>
            <a:r>
              <a:rPr lang="ko-KR" altLang="en-US" sz="1200" dirty="0"/>
              <a:t>편집프로그램 열어서 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라는 </a:t>
            </a:r>
            <a:r>
              <a:rPr lang="ko-KR" altLang="en-US" sz="1200" dirty="0" smtClean="0"/>
              <a:t>이름으로 </a:t>
            </a:r>
            <a:r>
              <a:rPr lang="ko-KR" altLang="en-US" sz="1200" b="1" dirty="0" err="1"/>
              <a:t>확장자를</a:t>
            </a:r>
            <a:r>
              <a:rPr lang="ko-KR" altLang="en-US" sz="1200" b="1" dirty="0"/>
              <a:t> 꼭 없도록</a:t>
            </a:r>
            <a:r>
              <a:rPr lang="ko-KR" altLang="en-US" sz="1200" dirty="0"/>
              <a:t> 해서 만들면 </a:t>
            </a:r>
            <a:r>
              <a:rPr lang="ko-KR" altLang="en-US" sz="1200" dirty="0" smtClean="0"/>
              <a:t>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b="1" dirty="0"/>
              <a:t>4. Putty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SSH </a:t>
            </a:r>
            <a:r>
              <a:rPr lang="ko-KR" altLang="en-US" sz="1200" b="1" dirty="0" smtClean="0"/>
              <a:t>접속</a:t>
            </a:r>
            <a:endParaRPr lang="ko-KR" altLang="en-US" sz="1200" dirty="0"/>
          </a:p>
          <a:p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r>
              <a:rPr lang="ko-KR" altLang="en-US" sz="1200" dirty="0"/>
              <a:t>이제 </a:t>
            </a:r>
            <a:r>
              <a:rPr lang="en-US" altLang="ko-KR" sz="1200" b="1" dirty="0"/>
              <a:t>micro SD</a:t>
            </a:r>
            <a:r>
              <a:rPr lang="ko-KR" altLang="en-US" sz="1200" b="1" dirty="0"/>
              <a:t>카드를 </a:t>
            </a:r>
            <a:r>
              <a:rPr lang="ko-KR" altLang="en-US" sz="1200" b="1" dirty="0" err="1"/>
              <a:t>라즈베리파이에</a:t>
            </a:r>
            <a:r>
              <a:rPr lang="ko-KR" altLang="en-US" sz="1200" b="1" dirty="0"/>
              <a:t> 장착시키고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전원을 </a:t>
            </a:r>
            <a:r>
              <a:rPr lang="ko-KR" altLang="en-US" sz="1200" b="1" dirty="0" smtClean="0"/>
              <a:t>준다</a:t>
            </a:r>
            <a:r>
              <a:rPr lang="en-US" altLang="ko-KR" sz="1200" b="1" dirty="0"/>
              <a:t>.</a:t>
            </a:r>
            <a:endParaRPr lang="ko-KR" altLang="en-US" sz="1200" dirty="0"/>
          </a:p>
          <a:p>
            <a:r>
              <a:rPr lang="ko-KR" altLang="en-US" sz="1200" dirty="0"/>
              <a:t>그리고 </a:t>
            </a:r>
            <a:r>
              <a:rPr lang="ko-KR" altLang="en-US" sz="1200" dirty="0" err="1"/>
              <a:t>랜선으로</a:t>
            </a:r>
            <a:r>
              <a:rPr lang="ko-KR" altLang="en-US" sz="1200" dirty="0"/>
              <a:t> </a:t>
            </a:r>
            <a:r>
              <a:rPr lang="en-US" altLang="ko-KR" sz="1200" dirty="0"/>
              <a:t>PC</a:t>
            </a:r>
            <a:r>
              <a:rPr lang="ko-KR" altLang="en-US" sz="1200" dirty="0"/>
              <a:t>와 </a:t>
            </a:r>
            <a:r>
              <a:rPr lang="ko-KR" altLang="en-US" sz="1200" dirty="0" err="1"/>
              <a:t>라즈베리파이를</a:t>
            </a:r>
            <a:r>
              <a:rPr lang="ko-KR" altLang="en-US" sz="1200" dirty="0"/>
              <a:t> 연결하고</a:t>
            </a:r>
            <a:r>
              <a:rPr lang="en-US" altLang="ko-KR" sz="1200" dirty="0"/>
              <a:t>, putty </a:t>
            </a:r>
            <a:r>
              <a:rPr lang="ko-KR" altLang="en-US" sz="1200" dirty="0"/>
              <a:t>프로그램을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r>
              <a:rPr lang="en-US" altLang="ko-KR" sz="1200" dirty="0"/>
              <a:t>putty  </a:t>
            </a:r>
            <a:r>
              <a:rPr lang="ko-KR" altLang="en-US" sz="1200" dirty="0"/>
              <a:t>프로그램은 무료 다운 가능합니다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en-US" altLang="ko-KR" sz="1200" dirty="0"/>
              <a:t>( </a:t>
            </a:r>
            <a:r>
              <a:rPr lang="en-US" altLang="ko-KR" sz="1200" dirty="0">
                <a:hlinkClick r:id="rId3"/>
              </a:rPr>
              <a:t>http://software.naver.com/software/summary.nhn?softwareId=MFS_116451 </a:t>
            </a:r>
            <a:r>
              <a:rPr lang="ko-KR" altLang="en-US" sz="1200" dirty="0"/>
              <a:t> 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endParaRPr lang="en-US" altLang="ko-KR" sz="1200" b="1" dirty="0" smtClean="0"/>
          </a:p>
          <a:p>
            <a:r>
              <a:rPr lang="en-US" altLang="ko-KR" sz="1200" b="1" dirty="0" err="1" smtClean="0"/>
              <a:t>Raspbian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OS </a:t>
            </a:r>
            <a:r>
              <a:rPr lang="ko-KR" altLang="en-US" sz="1200" b="1" dirty="0"/>
              <a:t>기본  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는 </a:t>
            </a:r>
            <a:r>
              <a:rPr lang="en-US" altLang="ko-KR" sz="1200" b="1" dirty="0"/>
              <a:t>pi </a:t>
            </a:r>
            <a:r>
              <a:rPr lang="ko-KR" altLang="en-US" sz="1200" b="1" dirty="0"/>
              <a:t>이고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  </a:t>
            </a:r>
            <a:r>
              <a:rPr lang="en-US" altLang="ko-KR" sz="1200" b="1" dirty="0"/>
              <a:t>password</a:t>
            </a:r>
            <a:r>
              <a:rPr lang="ko-KR" altLang="en-US" sz="1200" b="1" dirty="0"/>
              <a:t>는 </a:t>
            </a:r>
            <a:r>
              <a:rPr lang="en-US" altLang="ko-KR" sz="1200" b="1" dirty="0"/>
              <a:t>raspberry </a:t>
            </a:r>
            <a:r>
              <a:rPr lang="ko-KR" altLang="en-US" sz="1200" b="1" dirty="0" smtClean="0"/>
              <a:t>다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pic>
        <p:nvPicPr>
          <p:cNvPr id="3074" name="Picture 2" descr="http://cfile28.uf.tistory.com/image/99FC913359D4E0FB0D7FE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9" y="739773"/>
            <a:ext cx="3922353" cy="32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22.uf.tistory.com/image/99E3853359D4E0FB0F34D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9" y="4101782"/>
            <a:ext cx="3922353" cy="24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7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0998" y="585616"/>
            <a:ext cx="6162677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/>
              <a:t>처음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 </a:t>
            </a:r>
            <a:r>
              <a:rPr lang="en-US" altLang="ko-KR" sz="1200" dirty="0"/>
              <a:t>putty</a:t>
            </a:r>
            <a:r>
              <a:rPr lang="ko-KR" altLang="en-US" sz="1200" dirty="0"/>
              <a:t>로 접속 시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예 한다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b="1" dirty="0"/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PC</a:t>
            </a:r>
            <a:r>
              <a:rPr lang="ko-KR" altLang="en-US" sz="1200" b="1" dirty="0"/>
              <a:t>와 공유기를 이용해서 </a:t>
            </a:r>
            <a:r>
              <a:rPr lang="en-US" altLang="ko-KR" sz="1200" b="1" dirty="0"/>
              <a:t>Putty</a:t>
            </a:r>
            <a:r>
              <a:rPr lang="ko-KR" altLang="en-US" sz="1200" b="1" dirty="0"/>
              <a:t>로 </a:t>
            </a:r>
            <a:r>
              <a:rPr lang="ko-KR" altLang="en-US" sz="1200" b="1" dirty="0" err="1"/>
              <a:t>라즈베리파이에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SSH </a:t>
            </a:r>
            <a:r>
              <a:rPr lang="ko-KR" altLang="en-US" sz="1200" b="1" dirty="0" smtClean="0"/>
              <a:t>접속하기</a:t>
            </a:r>
            <a:endParaRPr lang="en-US" altLang="ko-KR" sz="1200" b="1" dirty="0" smtClean="0"/>
          </a:p>
          <a:p>
            <a:endParaRPr lang="ko-KR" altLang="en-US" sz="1200" b="1" dirty="0"/>
          </a:p>
          <a:p>
            <a:r>
              <a:rPr lang="ko-KR" altLang="en-US" sz="1200" dirty="0" err="1"/>
              <a:t>데스크탑이든</a:t>
            </a:r>
            <a:r>
              <a:rPr lang="ko-KR" altLang="en-US" sz="1200" dirty="0"/>
              <a:t> 노트북이든 공유기가 있으면 </a:t>
            </a:r>
            <a:r>
              <a:rPr lang="ko-KR" altLang="en-US" sz="1200" dirty="0" err="1"/>
              <a:t>이더넷</a:t>
            </a:r>
            <a:r>
              <a:rPr lang="ko-KR" altLang="en-US" sz="1200" dirty="0"/>
              <a:t> 통신이 </a:t>
            </a:r>
            <a:r>
              <a:rPr lang="ko-KR" altLang="en-US" sz="1200" dirty="0" smtClean="0"/>
              <a:t>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r>
              <a:rPr lang="ko-KR" altLang="en-US" sz="1200" dirty="0"/>
              <a:t>주의할 점은 공유기 뒤에 보통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WAN</a:t>
            </a:r>
            <a:r>
              <a:rPr lang="ko-KR" altLang="en-US" sz="1200" dirty="0"/>
              <a:t>포트와 </a:t>
            </a:r>
            <a:r>
              <a:rPr lang="ko-KR" altLang="en-US" sz="1200" dirty="0" err="1"/>
              <a:t>여러개의</a:t>
            </a:r>
            <a:r>
              <a:rPr lang="ko-KR" altLang="en-US" sz="1200" dirty="0"/>
              <a:t> </a:t>
            </a:r>
            <a:r>
              <a:rPr lang="en-US" altLang="ko-KR" sz="1200" dirty="0"/>
              <a:t>LAN </a:t>
            </a:r>
            <a:r>
              <a:rPr lang="ko-KR" altLang="en-US" sz="1200" dirty="0"/>
              <a:t>포트가 있는데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ko-KR" altLang="en-US" sz="1200" dirty="0"/>
              <a:t>그 중에 </a:t>
            </a:r>
            <a:r>
              <a:rPr lang="en-US" altLang="ko-KR" sz="1200" dirty="0"/>
              <a:t>WAN</a:t>
            </a:r>
            <a:r>
              <a:rPr lang="ko-KR" altLang="en-US" sz="1200" dirty="0"/>
              <a:t>은 건물에 들어오는 </a:t>
            </a:r>
            <a:r>
              <a:rPr lang="ko-KR" altLang="en-US" sz="1200" dirty="0" err="1"/>
              <a:t>인터넷선을</a:t>
            </a:r>
            <a:r>
              <a:rPr lang="ko-KR" altLang="en-US" sz="1200" dirty="0"/>
              <a:t> 연결하는 용도이니 </a:t>
            </a:r>
            <a:r>
              <a:rPr lang="ko-KR" altLang="en-US" sz="1200" dirty="0" smtClean="0"/>
              <a:t>놔두고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en-US" altLang="ko-KR" sz="1200" b="1" dirty="0"/>
              <a:t>LAN </a:t>
            </a:r>
            <a:r>
              <a:rPr lang="ko-KR" altLang="en-US" sz="1200" b="1" dirty="0"/>
              <a:t>포트에 </a:t>
            </a:r>
            <a:r>
              <a:rPr lang="ko-KR" altLang="en-US" sz="1200" b="1" dirty="0" smtClean="0"/>
              <a:t>꽂아주면</a:t>
            </a:r>
            <a:r>
              <a:rPr lang="ko-KR" altLang="en-US" sz="1200" dirty="0" smtClean="0"/>
              <a:t> 된다</a:t>
            </a:r>
            <a:r>
              <a:rPr lang="en-US" altLang="ko-KR" sz="1200" dirty="0" smtClean="0"/>
              <a:t>.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라즈베리파이에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전원선을</a:t>
            </a:r>
            <a:r>
              <a:rPr lang="ko-KR" altLang="en-US" sz="1200" dirty="0"/>
              <a:t> 꽂고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이더넷선으로</a:t>
            </a:r>
            <a:r>
              <a:rPr lang="ko-KR" altLang="en-US" sz="1200" dirty="0"/>
              <a:t> 공유기와 </a:t>
            </a:r>
            <a:r>
              <a:rPr lang="ko-KR" altLang="en-US" sz="1200" dirty="0" smtClean="0"/>
              <a:t>연결</a:t>
            </a:r>
            <a:endParaRPr lang="ko-KR" altLang="en-US" sz="1200" dirty="0"/>
          </a:p>
          <a:p>
            <a:r>
              <a:rPr lang="en-US" altLang="ko-KR" sz="1200" dirty="0" err="1" smtClean="0"/>
              <a:t>iptime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유무선 </a:t>
            </a:r>
            <a:r>
              <a:rPr lang="ko-KR" altLang="en-US" sz="1200" dirty="0" smtClean="0"/>
              <a:t>공유기</a:t>
            </a:r>
            <a:r>
              <a:rPr lang="en-US" altLang="ko-KR" sz="1200" dirty="0" smtClean="0"/>
              <a:t> )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/>
              <a:t>그리고 나서 </a:t>
            </a:r>
            <a:r>
              <a:rPr lang="ko-KR" altLang="en-US" sz="1200" dirty="0" err="1"/>
              <a:t>웹브라우져에서</a:t>
            </a:r>
            <a:r>
              <a:rPr lang="ko-KR" altLang="en-US" sz="1200" dirty="0"/>
              <a:t> </a:t>
            </a:r>
            <a:r>
              <a:rPr lang="en-US" altLang="ko-KR" sz="1200" b="1" dirty="0"/>
              <a:t>192.168.0.1 </a:t>
            </a:r>
            <a:r>
              <a:rPr lang="ko-KR" altLang="en-US" sz="1200" b="1" dirty="0"/>
              <a:t>로 접속</a:t>
            </a:r>
            <a:r>
              <a:rPr lang="ko-KR" altLang="en-US" sz="1200" dirty="0"/>
              <a:t>하시면 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b="1" dirty="0" err="1"/>
              <a:t>iptime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공유기 관리화면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출력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b="1" dirty="0"/>
              <a:t>관리도구 메뉴를 선택해 줍시다</a:t>
            </a:r>
            <a:r>
              <a:rPr lang="en-US" altLang="ko-KR" sz="1200" b="1" dirty="0" smtClean="0"/>
              <a:t>.</a:t>
            </a:r>
            <a:endParaRPr lang="ko-KR" altLang="en-US" sz="1200" dirty="0"/>
          </a:p>
          <a:p>
            <a:r>
              <a:rPr lang="en-US" altLang="ko-KR" sz="1200" dirty="0" err="1" smtClean="0"/>
              <a:t>ip</a:t>
            </a:r>
            <a:r>
              <a:rPr lang="ko-KR" altLang="en-US" sz="1200" dirty="0"/>
              <a:t>가 확인이 되었으니</a:t>
            </a:r>
            <a:r>
              <a:rPr lang="en-US" altLang="ko-KR" sz="1200" dirty="0"/>
              <a:t>, Putty </a:t>
            </a:r>
            <a:r>
              <a:rPr lang="ko-KR" altLang="en-US" sz="1200" dirty="0"/>
              <a:t>접속은 위에 나와있는 노트북과의 접속과 같은 방법으로</a:t>
            </a:r>
          </a:p>
          <a:p>
            <a:r>
              <a:rPr lang="en-US" altLang="ko-KR" sz="1200" dirty="0" err="1"/>
              <a:t>ip</a:t>
            </a:r>
            <a:r>
              <a:rPr lang="ko-KR" altLang="en-US" sz="1200" dirty="0"/>
              <a:t>만 변경시킨 후에 </a:t>
            </a:r>
            <a:r>
              <a:rPr lang="ko-KR" altLang="en-US" sz="1200" dirty="0" smtClean="0"/>
              <a:t>접속</a:t>
            </a:r>
            <a:endParaRPr lang="en-US" altLang="ko-KR" sz="1200" b="1" dirty="0"/>
          </a:p>
        </p:txBody>
      </p:sp>
      <p:pic>
        <p:nvPicPr>
          <p:cNvPr id="3074" name="Picture 2" descr="http://cfile28.uf.tistory.com/image/99FC913359D4E0FB0D7FE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2373089"/>
            <a:ext cx="2446167" cy="20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22.uf.tistory.com/image/99E3853359D4E0FB0F34D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1" y="416338"/>
            <a:ext cx="2152650" cy="16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cfile2.uf.tistory.com/image/998AE43359D4E0FD1708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544925"/>
            <a:ext cx="2679051" cy="17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file27.uf.tistory.com/image/9978D63359EAE4F738740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58" y="2514487"/>
            <a:ext cx="2656636" cy="9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cfile23.uf.tistory.com/image/99D2BB3359EADDB625A49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4484477"/>
            <a:ext cx="2828925" cy="225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956" y="2736890"/>
            <a:ext cx="3078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b="1" dirty="0"/>
              <a:t>아파치 </a:t>
            </a:r>
            <a:r>
              <a:rPr lang="ko-KR" altLang="en-US" sz="2800" b="1" dirty="0" err="1"/>
              <a:t>톰켓</a:t>
            </a:r>
            <a:r>
              <a:rPr lang="ko-KR" altLang="en-US" sz="2800" b="1" dirty="0"/>
              <a:t> 설치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98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ttp://cfile6.uf.tistory.com/image/224D394E58043FAD28FFA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8" y="1299332"/>
            <a:ext cx="2024895" cy="24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cfile27.uf.tistory.com/image/254B714E58043FAD2A1B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299331"/>
            <a:ext cx="2835631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5788" y="572941"/>
            <a:ext cx="1151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5"/>
              </a:rPr>
              <a:t>www.apache.org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</a:t>
            </a:r>
            <a:r>
              <a:rPr lang="ko-KR" altLang="en-US" dirty="0" err="1"/>
              <a:t>접속후</a:t>
            </a:r>
            <a:r>
              <a:rPr lang="ko-KR" altLang="en-US" dirty="0"/>
              <a:t> 아래로 스크롤을 내리면</a:t>
            </a:r>
            <a:r>
              <a:rPr lang="en-US" altLang="ko-KR" dirty="0"/>
              <a:t>, '</a:t>
            </a:r>
            <a:r>
              <a:rPr lang="ko-KR" altLang="en-US" dirty="0"/>
              <a:t>아파치 프로젝트 리스트</a:t>
            </a:r>
            <a:r>
              <a:rPr lang="en-US" altLang="ko-KR" dirty="0"/>
              <a:t>'</a:t>
            </a:r>
            <a:r>
              <a:rPr lang="ko-KR" altLang="en-US" dirty="0"/>
              <a:t>가 있고 거기에 있는 </a:t>
            </a:r>
            <a:r>
              <a:rPr lang="ko-KR" altLang="en-US" dirty="0" err="1" smtClean="0"/>
              <a:t>톰켓</a:t>
            </a:r>
            <a:endParaRPr lang="en-US" altLang="ko-KR" dirty="0" smtClean="0"/>
          </a:p>
          <a:p>
            <a:r>
              <a:rPr lang="ko-KR" altLang="en-US" dirty="0"/>
              <a:t>현재 </a:t>
            </a:r>
            <a:r>
              <a:rPr lang="en-US" altLang="ko-KR" dirty="0"/>
              <a:t>9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Core </a:t>
            </a:r>
            <a:r>
              <a:rPr lang="ko-KR" altLang="en-US" dirty="0"/>
              <a:t>바로 아래의 </a:t>
            </a:r>
            <a:r>
              <a:rPr lang="en-US" altLang="ko-KR" dirty="0"/>
              <a:t>zip </a:t>
            </a:r>
            <a:r>
              <a:rPr lang="ko-KR" altLang="en-US" dirty="0"/>
              <a:t>파일로 </a:t>
            </a:r>
            <a:r>
              <a:rPr lang="ko-KR" altLang="en-US" dirty="0" smtClean="0"/>
              <a:t>다운다운</a:t>
            </a:r>
            <a:endParaRPr lang="ko-KR" altLang="en-US" dirty="0"/>
          </a:p>
        </p:txBody>
      </p:sp>
      <p:pic>
        <p:nvPicPr>
          <p:cNvPr id="3" name="Picture 2" descr="http://cfile4.uf.tistory.com/image/264C2C4E58043FAE2AF01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64" y="1299331"/>
            <a:ext cx="1372207" cy="22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4.uf.tistory.com/image/2370A84E58043FAF06246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60" y="1299332"/>
            <a:ext cx="2367329" cy="22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file9.uf.tistory.com/image/2157F64E58043FB11FCE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1" y="4136827"/>
            <a:ext cx="2596611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7238" y="3767495"/>
            <a:ext cx="11340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startup.bat </a:t>
            </a:r>
            <a:r>
              <a:rPr lang="ko-KR" altLang="en-US" dirty="0"/>
              <a:t>파일과</a:t>
            </a:r>
            <a:r>
              <a:rPr lang="en-US" altLang="ko-KR" dirty="0"/>
              <a:t>, </a:t>
            </a:r>
            <a:r>
              <a:rPr lang="ko-KR" altLang="en-US" dirty="0" smtClean="0"/>
              <a:t>바로 </a:t>
            </a:r>
            <a:r>
              <a:rPr lang="en-US" altLang="ko-KR" dirty="0" smtClean="0"/>
              <a:t>shutdown.bat </a:t>
            </a:r>
            <a:r>
              <a:rPr lang="ko-KR" altLang="en-US" dirty="0" smtClean="0"/>
              <a:t>설치              설치가 </a:t>
            </a:r>
            <a:r>
              <a:rPr lang="ko-KR" altLang="en-US" dirty="0"/>
              <a:t>되었는지 </a:t>
            </a:r>
            <a:r>
              <a:rPr lang="ko-KR" altLang="en-US" dirty="0" smtClean="0"/>
              <a:t>확인  </a:t>
            </a:r>
            <a:r>
              <a:rPr lang="en-US" altLang="ko-KR" dirty="0" smtClean="0"/>
              <a:t>http</a:t>
            </a:r>
            <a:r>
              <a:rPr lang="en-US" altLang="ko-KR" dirty="0"/>
              <a:t>://</a:t>
            </a:r>
            <a:r>
              <a:rPr lang="en-US" altLang="ko-KR" dirty="0" smtClean="0"/>
              <a:t>localhost:8080</a:t>
            </a:r>
            <a:endParaRPr lang="ko-KR" altLang="en-US" dirty="0"/>
          </a:p>
        </p:txBody>
      </p:sp>
      <p:pic>
        <p:nvPicPr>
          <p:cNvPr id="7" name="Picture 8" descr="http://cfile30.uf.tistory.com/image/2646C44E58043FAF2D32D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4136827"/>
            <a:ext cx="2692082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cfile1.uf.tistory.com/image/266CBE4E58043FB20AB29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42" y="4136827"/>
            <a:ext cx="3174190" cy="22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9525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4358" y="5396548"/>
            <a:ext cx="465704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외부 강수 유무 확인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먼지 농도 측정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외부 환경에 따른 창문 자동 제어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사용자 실시간 기록 확인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및 창문 수동 제어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외부에서 웹 브라우저를 통한 검색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70038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</a:rPr>
              <a:t>[                                             ]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" y="959783"/>
            <a:ext cx="1100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/>
                </a:solidFill>
              </a:rPr>
              <a:t>강수</a:t>
            </a:r>
            <a:r>
              <a:rPr lang="ko-KR" altLang="en-US" sz="1600" dirty="0" smtClean="0"/>
              <a:t> 유무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미세먼지</a:t>
            </a:r>
            <a:r>
              <a:rPr lang="ko-KR" altLang="en-US" sz="1600" dirty="0" smtClean="0"/>
              <a:t>를 </a:t>
            </a:r>
            <a:r>
              <a:rPr lang="ko-KR" altLang="en-US" sz="1600" b="1" dirty="0" smtClean="0"/>
              <a:t>실시간으로 측정</a:t>
            </a:r>
            <a:r>
              <a:rPr lang="en-US" altLang="ko-KR" sz="1600" b="1" dirty="0" smtClean="0"/>
              <a:t>, </a:t>
            </a:r>
            <a:r>
              <a:rPr lang="ko-KR" altLang="en-US" sz="1600" dirty="0" smtClean="0"/>
              <a:t>분석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창문을 자동 또는 수동으로 제어하는 시스템</a:t>
            </a:r>
          </a:p>
          <a:p>
            <a:r>
              <a:rPr lang="ko-KR" altLang="en-US" sz="1600" dirty="0" smtClean="0"/>
              <a:t>일정시간 단위로 측정된 기록과 제어정보는 </a:t>
            </a:r>
            <a:r>
              <a:rPr lang="ko-KR" altLang="en-US" sz="1600" b="1" dirty="0" smtClean="0"/>
              <a:t>저장</a:t>
            </a:r>
            <a:r>
              <a:rPr lang="ko-KR" altLang="en-US" sz="1600" dirty="0" smtClean="0"/>
              <a:t>하고 </a:t>
            </a:r>
            <a:r>
              <a:rPr lang="en-US" altLang="ko-KR" sz="1600" dirty="0" smtClean="0"/>
              <a:t>PC</a:t>
            </a:r>
            <a:r>
              <a:rPr lang="ko-KR" altLang="en-US" sz="1600" dirty="0" smtClean="0"/>
              <a:t>나 </a:t>
            </a:r>
            <a:r>
              <a:rPr lang="ko-KR" altLang="en-US" sz="1600" dirty="0" err="1" smtClean="0"/>
              <a:t>모바일</a:t>
            </a:r>
            <a:r>
              <a:rPr lang="ko-KR" altLang="en-US" sz="1600" dirty="0"/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</a:rPr>
              <a:t>웹</a:t>
            </a:r>
            <a:r>
              <a:rPr lang="ko-KR" altLang="en-US" sz="1600" dirty="0" smtClean="0"/>
              <a:t>을 통해 정보를 제공하는 </a:t>
            </a:r>
            <a:r>
              <a:rPr lang="ko-KR" altLang="en-US" sz="1600" b="1" dirty="0" smtClean="0"/>
              <a:t>사물인터넷</a:t>
            </a:r>
            <a:r>
              <a:rPr lang="ko-KR" altLang="en-US" sz="1600" dirty="0" smtClean="0"/>
              <a:t> 시스템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11" name="TextBox 10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1. </a:t>
              </a:r>
              <a:r>
                <a:rPr lang="ko-KR" altLang="en-US" sz="2400" dirty="0" smtClean="0"/>
                <a:t>개</a:t>
              </a:r>
              <a:r>
                <a:rPr lang="ko-KR" altLang="en-US" sz="2400" dirty="0"/>
                <a:t>요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02108" y="1611432"/>
            <a:ext cx="1383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/>
              <a:t>1. </a:t>
            </a:r>
            <a:r>
              <a:rPr lang="ko-KR" altLang="en-US" b="1" dirty="0" smtClean="0"/>
              <a:t>기획의도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4358" y="2016671"/>
            <a:ext cx="10798517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- </a:t>
            </a:r>
            <a:r>
              <a:rPr lang="ko-KR" altLang="en-US" b="1" dirty="0"/>
              <a:t>필요성</a:t>
            </a:r>
            <a:endParaRPr lang="ko-KR" altLang="en-US" dirty="0"/>
          </a:p>
          <a:p>
            <a:pPr lvl="2" fontAlgn="base"/>
            <a:r>
              <a:rPr lang="ko-KR" altLang="en-US" sz="1600" dirty="0"/>
              <a:t>보다 쾌적한 삶에 대한 </a:t>
            </a:r>
            <a:r>
              <a:rPr lang="ko-KR" altLang="en-US" sz="1600" dirty="0" smtClean="0"/>
              <a:t>욕구</a:t>
            </a:r>
            <a:endParaRPr lang="ko-KR" altLang="en-US" sz="1600" dirty="0"/>
          </a:p>
          <a:p>
            <a:pPr lvl="2" fontAlgn="base"/>
            <a:r>
              <a:rPr lang="ko-KR" altLang="en-US" sz="1600" dirty="0"/>
              <a:t>현대사회의 핵가족화 된 </a:t>
            </a:r>
            <a:r>
              <a:rPr lang="ko-KR" altLang="en-US" sz="1600" dirty="0" smtClean="0"/>
              <a:t>홀로 족의 </a:t>
            </a:r>
            <a:r>
              <a:rPr lang="ko-KR" altLang="en-US" sz="1600" dirty="0"/>
              <a:t>증가로 인한 자동화 </a:t>
            </a:r>
            <a:r>
              <a:rPr lang="ko-KR" altLang="en-US" sz="1600" dirty="0" smtClean="0"/>
              <a:t>요구</a:t>
            </a:r>
            <a:r>
              <a:rPr lang="en-US" altLang="ko-KR" sz="1600" dirty="0"/>
              <a:t>(</a:t>
            </a:r>
            <a:r>
              <a:rPr lang="ko-KR" altLang="en-US" sz="1600" dirty="0"/>
              <a:t>집에 관한 관점 변화</a:t>
            </a:r>
            <a:r>
              <a:rPr lang="en-US" altLang="ko-KR" sz="1600" dirty="0"/>
              <a:t>: </a:t>
            </a:r>
            <a:r>
              <a:rPr lang="ko-KR" altLang="en-US" sz="1600" dirty="0"/>
              <a:t>공동체</a:t>
            </a:r>
            <a:r>
              <a:rPr lang="en-US" altLang="ko-KR" sz="1600" dirty="0"/>
              <a:t> </a:t>
            </a:r>
            <a:r>
              <a:rPr lang="ko-KR" altLang="en-US" sz="1600" dirty="0"/>
              <a:t>탈피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lvl="2" fontAlgn="base"/>
            <a:r>
              <a:rPr lang="ko-KR" altLang="en-US" sz="1600" dirty="0"/>
              <a:t>시간에 대한 관점의 변화</a:t>
            </a:r>
            <a:r>
              <a:rPr lang="en-US" altLang="ko-KR" sz="1600" dirty="0"/>
              <a:t>(</a:t>
            </a:r>
            <a:r>
              <a:rPr lang="ko-KR" altLang="en-US" sz="1600" dirty="0"/>
              <a:t>즉시 확인 가능한 시스템 필요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en-US" altLang="ko-KR" b="1" dirty="0"/>
              <a:t>- </a:t>
            </a:r>
            <a:r>
              <a:rPr lang="ko-KR" altLang="en-US" b="1" dirty="0"/>
              <a:t>실용성</a:t>
            </a:r>
            <a:endParaRPr lang="ko-KR" altLang="en-US" dirty="0"/>
          </a:p>
          <a:p>
            <a:pPr lvl="2" fontAlgn="base"/>
            <a:r>
              <a:rPr lang="ko-KR" altLang="en-US" sz="1600" dirty="0"/>
              <a:t>적</a:t>
            </a:r>
            <a:r>
              <a:rPr lang="ko-KR" altLang="en-US" sz="1600" dirty="0" smtClean="0"/>
              <a:t>은 </a:t>
            </a:r>
            <a:r>
              <a:rPr lang="ko-KR" altLang="en-US" sz="1600" dirty="0"/>
              <a:t>비용과 편리한 설치</a:t>
            </a:r>
            <a:r>
              <a:rPr lang="en-US" altLang="ko-KR" sz="1600" dirty="0"/>
              <a:t>(</a:t>
            </a:r>
            <a:r>
              <a:rPr lang="ko-KR" altLang="en-US" sz="1600" dirty="0"/>
              <a:t>상품성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 fontAlgn="base"/>
            <a:r>
              <a:rPr lang="ko-KR" altLang="en-US" sz="1600" dirty="0"/>
              <a:t>기존 통신 인프라 활용가능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와이파이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2" fontAlgn="base"/>
            <a:r>
              <a:rPr lang="ko-KR" altLang="en-US" sz="1600" dirty="0"/>
              <a:t>모듈화를 통한 사용자 사용 편리성 제공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ko-KR" altLang="en-US" sz="1600" dirty="0" smtClean="0"/>
              <a:t>기상 </a:t>
            </a:r>
            <a:r>
              <a:rPr lang="ko-KR" altLang="en-US" sz="1600" dirty="0"/>
              <a:t>이변으로 인한 직접적인 피해 </a:t>
            </a:r>
            <a:r>
              <a:rPr lang="ko-KR" altLang="en-US" sz="1600" dirty="0" smtClean="0"/>
              <a:t>최소화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ko-KR" altLang="en-US" sz="1600" b="1" dirty="0" err="1" smtClean="0"/>
              <a:t>타겟층</a:t>
            </a:r>
            <a:endParaRPr lang="en-US" altLang="ko-KR" sz="1600" b="1" dirty="0" smtClean="0"/>
          </a:p>
          <a:p>
            <a:pPr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나 홀로 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맞벌이 부부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집을 비우는 시간이 많은 사용자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92583" y="4973757"/>
            <a:ext cx="1383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개발내역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0726" y="5112505"/>
            <a:ext cx="577215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 smtClean="0"/>
              <a:t>요구사항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빗물이나 미세먼지를 측정하여 자동 창문제어</a:t>
            </a:r>
            <a:endParaRPr lang="en-US" altLang="ko-KR" sz="16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측정한 데이터 저장</a:t>
            </a:r>
            <a:endParaRPr lang="en-US" altLang="ko-KR" sz="16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웹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앱</a:t>
            </a:r>
            <a:r>
              <a:rPr lang="ko-KR" altLang="en-US" sz="1600" dirty="0" err="1"/>
              <a:t>을</a:t>
            </a:r>
            <a:r>
              <a:rPr lang="ko-KR" altLang="en-US" sz="1600" dirty="0" smtClean="0"/>
              <a:t> 통한 현재 상태와 기록 확인</a:t>
            </a:r>
            <a:endParaRPr lang="en-US" altLang="ko-KR" sz="16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웹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앱</a:t>
            </a:r>
            <a:r>
              <a:rPr lang="ko-KR" altLang="en-US" sz="1600" dirty="0" err="1"/>
              <a:t>을</a:t>
            </a:r>
            <a:r>
              <a:rPr lang="ko-KR" altLang="en-US" sz="1600" dirty="0" smtClean="0"/>
              <a:t> 통한 창문 수동 제어 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62107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28625" y="646837"/>
            <a:ext cx="621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코딩을 </a:t>
            </a:r>
            <a:r>
              <a:rPr lang="ko-KR" altLang="en-US" dirty="0" smtClean="0"/>
              <a:t>위해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/>
              <a:t>EE</a:t>
            </a:r>
            <a:r>
              <a:rPr lang="ko-KR" altLang="en-US" dirty="0"/>
              <a:t>를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http</a:t>
            </a:r>
            <a:r>
              <a:rPr lang="en-US" altLang="ko-KR" dirty="0"/>
              <a:t>://</a:t>
            </a:r>
            <a:r>
              <a:rPr lang="en-US" altLang="ko-KR" dirty="0" smtClean="0"/>
              <a:t>www.eclipse.org/downloads/eclipse-packages/</a:t>
            </a:r>
            <a:endParaRPr lang="ko-KR" altLang="en-US" dirty="0"/>
          </a:p>
        </p:txBody>
      </p:sp>
      <p:pic>
        <p:nvPicPr>
          <p:cNvPr id="3074" name="Picture 2" descr="http://cfile30.uf.tistory.com/image/264AB337580442EA1599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87" y="618438"/>
            <a:ext cx="4562475" cy="10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8625" y="1689438"/>
            <a:ext cx="11544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웹서버를</a:t>
            </a:r>
            <a:r>
              <a:rPr lang="ko-KR" altLang="en-US" dirty="0"/>
              <a:t> 설치하고 실행하려면 일반 </a:t>
            </a:r>
            <a:r>
              <a:rPr lang="ko-KR" altLang="en-US" dirty="0" err="1"/>
              <a:t>컴터로는</a:t>
            </a:r>
            <a:r>
              <a:rPr lang="ko-KR" altLang="en-US" dirty="0"/>
              <a:t> </a:t>
            </a:r>
            <a:r>
              <a:rPr lang="ko-KR" altLang="en-US" dirty="0" smtClean="0"/>
              <a:t>힘들기 때문에 </a:t>
            </a:r>
            <a:r>
              <a:rPr lang="ko-KR" altLang="en-US" dirty="0" err="1" smtClean="0"/>
              <a:t>어느정도</a:t>
            </a:r>
            <a:r>
              <a:rPr lang="ko-KR" altLang="en-US" dirty="0" smtClean="0"/>
              <a:t> </a:t>
            </a:r>
            <a:r>
              <a:rPr lang="ko-KR" altLang="en-US" dirty="0" err="1"/>
              <a:t>웹서버의</a:t>
            </a:r>
            <a:r>
              <a:rPr lang="ko-KR" altLang="en-US" dirty="0"/>
              <a:t> 기능이 </a:t>
            </a:r>
            <a:r>
              <a:rPr lang="ko-KR" altLang="en-US" dirty="0" err="1"/>
              <a:t>포함이된</a:t>
            </a:r>
            <a:r>
              <a:rPr lang="ko-KR" altLang="en-US" dirty="0"/>
              <a:t> </a:t>
            </a:r>
            <a:r>
              <a:rPr lang="ko-KR" altLang="en-US" dirty="0" err="1"/>
              <a:t>톰켓을</a:t>
            </a:r>
            <a:r>
              <a:rPr lang="ko-KR" altLang="en-US" dirty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err="1"/>
              <a:t>이클립스를</a:t>
            </a:r>
            <a:r>
              <a:rPr lang="ko-KR" altLang="en-US" dirty="0"/>
              <a:t> 실행해서 프로젝트를 </a:t>
            </a:r>
            <a:r>
              <a:rPr lang="ko-KR" altLang="en-US" dirty="0" smtClean="0"/>
              <a:t>만든다</a:t>
            </a:r>
            <a:endParaRPr lang="ko-KR" altLang="en-US" dirty="0"/>
          </a:p>
        </p:txBody>
      </p:sp>
      <p:pic>
        <p:nvPicPr>
          <p:cNvPr id="3076" name="Picture 4" descr="http://cfile25.uf.tistory.com/image/2167204758045CD71CE0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363571"/>
            <a:ext cx="1910808" cy="18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file2.uf.tistory.com/image/27411C4E58043FB334E58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97" y="2363571"/>
            <a:ext cx="1840465" cy="252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cfile2.uf.tistory.com/image/27411C4E58043FB334E58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62" y="2363570"/>
            <a:ext cx="1776112" cy="243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cfile3.uf.tistory.com/image/254F174E58043FB328984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74" y="2363570"/>
            <a:ext cx="1921476" cy="233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cfile25.uf.tistory.com/image/235BFC4C580461D51093A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5" y="4943908"/>
            <a:ext cx="3867375" cy="15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90976" y="4924134"/>
            <a:ext cx="3805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주소창을</a:t>
            </a:r>
            <a:r>
              <a:rPr lang="ko-KR" altLang="en-US" dirty="0"/>
              <a:t> 복사해서 </a:t>
            </a:r>
            <a:endParaRPr lang="en-US" altLang="ko-KR" dirty="0" smtClean="0"/>
          </a:p>
          <a:p>
            <a:r>
              <a:rPr lang="ko-KR" altLang="en-US" dirty="0" smtClean="0"/>
              <a:t>브라우저에서 그대로 실행가능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38773" y="4760046"/>
            <a:ext cx="2667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ctrl + shift + </a:t>
            </a:r>
            <a:r>
              <a:rPr lang="en-US" altLang="ko-KR" dirty="0" smtClean="0"/>
              <a:t>I</a:t>
            </a:r>
          </a:p>
          <a:p>
            <a:r>
              <a:rPr lang="en-US" altLang="ko-KR" dirty="0"/>
              <a:t>UTF-8 </a:t>
            </a:r>
            <a:r>
              <a:rPr lang="ko-KR" altLang="en-US" dirty="0"/>
              <a:t>은 </a:t>
            </a:r>
            <a:r>
              <a:rPr lang="ko-KR" altLang="en-US" dirty="0" smtClean="0"/>
              <a:t>유니코드 변경</a:t>
            </a:r>
            <a:endParaRPr lang="ko-KR" altLang="en-US" dirty="0"/>
          </a:p>
        </p:txBody>
      </p:sp>
      <p:pic>
        <p:nvPicPr>
          <p:cNvPr id="3086" name="Picture 14" descr="http://cfile7.uf.tistory.com/image/2664EB48580466A228AF3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56" y="2407489"/>
            <a:ext cx="2335154" cy="22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0181" y="2739450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b="1" dirty="0"/>
              <a:t>윈도우에서 </a:t>
            </a:r>
            <a:r>
              <a:rPr lang="en-US" altLang="ko-KR" sz="2800" b="1" dirty="0"/>
              <a:t>MySQL </a:t>
            </a:r>
            <a:r>
              <a:rPr lang="ko-KR" altLang="en-US" sz="2800" b="1" dirty="0"/>
              <a:t>설치하기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60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5307" y="816710"/>
            <a:ext cx="51791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1. 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dev.mysql.com/downloads/mysql/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보고 있는 </a:t>
            </a:r>
            <a:r>
              <a:rPr lang="en-US" altLang="ko-KR" sz="1200" dirty="0"/>
              <a:t>MySQL </a:t>
            </a:r>
            <a:r>
              <a:rPr lang="ko-KR" altLang="en-US" sz="1200" dirty="0"/>
              <a:t>페이지에서 위로 살짝 올려보면 </a:t>
            </a:r>
            <a:r>
              <a:rPr lang="en-US" altLang="ko-KR" sz="1200" dirty="0"/>
              <a:t>5.6</a:t>
            </a:r>
            <a:r>
              <a:rPr lang="ko-KR" altLang="en-US" sz="1200" dirty="0"/>
              <a:t>버전을 설치할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5.7</a:t>
            </a:r>
            <a:r>
              <a:rPr lang="ko-KR" altLang="en-US" sz="1200" dirty="0"/>
              <a:t>버전을 다운로드 했는데 </a:t>
            </a:r>
            <a:r>
              <a:rPr lang="en-US" altLang="ko-KR" sz="1200" dirty="0"/>
              <a:t>5.6</a:t>
            </a:r>
            <a:r>
              <a:rPr lang="ko-KR" altLang="en-US" sz="1200" dirty="0"/>
              <a:t>버전을 또 다운로드 하는 이유는 </a:t>
            </a:r>
            <a:r>
              <a:rPr lang="en-US" altLang="ko-KR" sz="1200" b="1" dirty="0"/>
              <a:t>my-default.ini</a:t>
            </a:r>
            <a:r>
              <a:rPr lang="ko-KR" altLang="en-US" sz="1200" dirty="0"/>
              <a:t>이라는 파일 때문인데</a:t>
            </a:r>
            <a:r>
              <a:rPr lang="en-US" altLang="ko-KR" sz="1200" dirty="0"/>
              <a:t>, </a:t>
            </a:r>
            <a:r>
              <a:rPr lang="ko-KR" altLang="en-US" sz="1200" dirty="0"/>
              <a:t>이 파일은 뒤에서 살펴볼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우선 </a:t>
            </a:r>
            <a:r>
              <a:rPr lang="en-US" altLang="ko-KR" sz="1200" dirty="0"/>
              <a:t>5.6</a:t>
            </a:r>
            <a:r>
              <a:rPr lang="ko-KR" altLang="en-US" sz="1200" dirty="0"/>
              <a:t>버전을 다운로드 해서 압축을 풀면 </a:t>
            </a:r>
            <a:r>
              <a:rPr lang="en-US" altLang="ko-KR" sz="1200" dirty="0"/>
              <a:t>my-default.ini </a:t>
            </a:r>
            <a:r>
              <a:rPr lang="ko-KR" altLang="en-US" sz="1200" dirty="0"/>
              <a:t>파일이 보이는데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 파일을 </a:t>
            </a:r>
            <a:r>
              <a:rPr lang="en-US" altLang="ko-KR" sz="1200" dirty="0"/>
              <a:t>5.7</a:t>
            </a:r>
            <a:r>
              <a:rPr lang="ko-KR" altLang="en-US" sz="1200" dirty="0"/>
              <a:t>버전의 폴더로 옮깁시다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3.</a:t>
            </a:r>
            <a:r>
              <a:rPr lang="ko-KR" altLang="en-US" sz="1200" dirty="0" smtClean="0"/>
              <a:t>이제</a:t>
            </a:r>
            <a:r>
              <a:rPr lang="ko-KR" altLang="en-US" sz="1200" dirty="0"/>
              <a:t> </a:t>
            </a:r>
            <a:r>
              <a:rPr lang="en-US" altLang="ko-KR" sz="1200" dirty="0"/>
              <a:t>my-default.ini </a:t>
            </a:r>
            <a:r>
              <a:rPr lang="ko-KR" altLang="en-US" sz="1200" dirty="0"/>
              <a:t>파일을 갖고 있는 </a:t>
            </a:r>
            <a:r>
              <a:rPr lang="en-US" altLang="ko-KR" sz="1200" dirty="0"/>
              <a:t>5.7</a:t>
            </a:r>
            <a:r>
              <a:rPr lang="ko-KR" altLang="en-US" sz="1200" dirty="0"/>
              <a:t>버전 폴더를 설치하고자 하는 폴더의 위치로 옮깁시다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여기서는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C:\Program Files\mysql-5.7.20-win32 </a:t>
            </a:r>
            <a:r>
              <a:rPr lang="ko-KR" altLang="en-US" sz="1200" dirty="0"/>
              <a:t>으로 이동시켰습니다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>4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다음으로는 </a:t>
            </a:r>
            <a:r>
              <a:rPr lang="en-US" altLang="ko-KR" sz="1200" dirty="0"/>
              <a:t>my-default.ini </a:t>
            </a:r>
            <a:r>
              <a:rPr lang="ko-KR" altLang="en-US" sz="1200" dirty="0"/>
              <a:t>파일을 수정하도록 합시다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err="1"/>
              <a:t>basedir</a:t>
            </a:r>
            <a:r>
              <a:rPr lang="ko-KR" altLang="en-US" sz="1200" dirty="0"/>
              <a:t> </a:t>
            </a:r>
            <a:r>
              <a:rPr lang="en-US" altLang="ko-KR" sz="1200" dirty="0"/>
              <a:t>: MySQL</a:t>
            </a:r>
            <a:r>
              <a:rPr lang="ko-KR" altLang="en-US" sz="1200" dirty="0"/>
              <a:t>이 설치된 경로</a:t>
            </a:r>
          </a:p>
          <a:p>
            <a:r>
              <a:rPr lang="en-US" altLang="ko-KR" sz="1200" b="1" dirty="0" err="1"/>
              <a:t>datadir</a:t>
            </a:r>
            <a:r>
              <a:rPr lang="ko-KR" altLang="en-US" sz="1200" dirty="0"/>
              <a:t> </a:t>
            </a:r>
            <a:r>
              <a:rPr lang="en-US" altLang="ko-KR" sz="1200" dirty="0"/>
              <a:t>: DB </a:t>
            </a:r>
            <a:r>
              <a:rPr lang="ko-KR" altLang="en-US" sz="1200" dirty="0"/>
              <a:t>데이터가 저장 될 경로</a:t>
            </a:r>
          </a:p>
          <a:p>
            <a:r>
              <a:rPr lang="en-US" altLang="ko-KR" sz="1200" b="1" dirty="0"/>
              <a:t>port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일반적으로 </a:t>
            </a:r>
            <a:r>
              <a:rPr lang="en-US" altLang="ko-KR" sz="1200" dirty="0"/>
              <a:t>3306 </a:t>
            </a:r>
            <a:r>
              <a:rPr lang="ko-KR" altLang="en-US" sz="1200" dirty="0"/>
              <a:t>포트를 사용합니다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ko-KR" altLang="en-US" sz="1200" dirty="0"/>
              <a:t>여기서 </a:t>
            </a:r>
            <a:r>
              <a:rPr lang="en-US" altLang="ko-KR" sz="1200" dirty="0"/>
              <a:t>#</a:t>
            </a:r>
            <a:r>
              <a:rPr lang="ko-KR" altLang="en-US" sz="1200" dirty="0"/>
              <a:t>은 주석이므로 위의 세 줄의 주석은 지워주셔야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066" name="Picture 18" descr="http://cfile27.uf.tistory.com/image/995AE93359E4C1861DEAA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4" y="717843"/>
            <a:ext cx="2814525" cy="11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cfile24.uf.tistory.com/image/99055E3359E4C2062923F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69" y="717842"/>
            <a:ext cx="2853717" cy="119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cfile30.uf.tistory.com/image/992F953359E4C21A4667B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4" y="2030372"/>
            <a:ext cx="4010025" cy="20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cfile25.uf.tistory.com/image/9991B73359E4C28109BA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4" y="4158034"/>
            <a:ext cx="393039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5307" y="654785"/>
            <a:ext cx="674796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다음으로 </a:t>
            </a:r>
            <a:r>
              <a:rPr lang="ko-KR" altLang="en-US" sz="1200" dirty="0"/>
              <a:t>환경 변수를 등록해야 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 err="1"/>
              <a:t>내컴퓨터</a:t>
            </a:r>
            <a:r>
              <a:rPr lang="ko-KR" altLang="en-US" sz="1200" dirty="0"/>
              <a:t> 오른쪽 클릭 </a:t>
            </a:r>
            <a:r>
              <a:rPr lang="en-US" altLang="ko-KR" sz="1200" dirty="0"/>
              <a:t>-&gt; </a:t>
            </a:r>
            <a:r>
              <a:rPr lang="ko-KR" altLang="en-US" sz="1200" dirty="0"/>
              <a:t>속성 </a:t>
            </a:r>
            <a:r>
              <a:rPr lang="en-US" altLang="ko-KR" sz="1200" dirty="0"/>
              <a:t>-&gt; </a:t>
            </a:r>
            <a:r>
              <a:rPr lang="ko-KR" altLang="en-US" sz="1200" dirty="0"/>
              <a:t>고급 시스템 설정 </a:t>
            </a:r>
            <a:r>
              <a:rPr lang="en-US" altLang="ko-KR" sz="1200" dirty="0"/>
              <a:t>-&gt; </a:t>
            </a:r>
            <a:r>
              <a:rPr lang="ko-KR" altLang="en-US" sz="1200" dirty="0"/>
              <a:t>하단에 환경 변수 클릭</a:t>
            </a:r>
          </a:p>
          <a:p>
            <a:r>
              <a:rPr lang="en-US" altLang="ko-KR" sz="1200" dirty="0"/>
              <a:t>-&gt; PATH</a:t>
            </a:r>
            <a:r>
              <a:rPr lang="ko-KR" altLang="en-US" sz="1200" dirty="0"/>
              <a:t>가 클릭된 상태에서 편집 클릭 </a:t>
            </a:r>
            <a:r>
              <a:rPr lang="en-US" altLang="ko-KR" sz="1200" dirty="0"/>
              <a:t>-&gt; </a:t>
            </a:r>
            <a:r>
              <a:rPr lang="ko-KR" altLang="en-US" sz="1200" dirty="0"/>
              <a:t>변수 값 입력 영역에서 가장 오른쪽으로 커서 이동</a:t>
            </a:r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기존의 변수 값을 유지한 채 </a:t>
            </a:r>
            <a:r>
              <a:rPr lang="en-US" altLang="ko-KR" sz="1200" dirty="0"/>
              <a:t>MySQL</a:t>
            </a:r>
            <a:r>
              <a:rPr lang="ko-KR" altLang="en-US" sz="1200" dirty="0"/>
              <a:t>이 위치한 경로</a:t>
            </a:r>
            <a:r>
              <a:rPr lang="en-US" altLang="ko-KR" sz="1200" dirty="0"/>
              <a:t>( C:\Program Files\mysql-5.7.20-win32)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복붙하고</a:t>
            </a:r>
            <a:r>
              <a:rPr lang="ko-KR" altLang="en-US" sz="1200" dirty="0"/>
              <a:t> </a:t>
            </a:r>
            <a:r>
              <a:rPr lang="en-US" altLang="ko-KR" sz="1200" dirty="0"/>
              <a:t>\bin; </a:t>
            </a:r>
            <a:r>
              <a:rPr lang="ko-KR" altLang="en-US" sz="1200" dirty="0"/>
              <a:t>을 추가로 입력한 후 확인을 누른다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ko-KR" altLang="en-US" sz="1200" b="1" dirty="0"/>
              <a:t>반드시 주의하셔야 합니다 </a:t>
            </a:r>
            <a:r>
              <a:rPr lang="en-US" altLang="ko-KR" sz="1200" b="1" dirty="0"/>
              <a:t>!!</a:t>
            </a:r>
            <a:endParaRPr lang="ko-KR" altLang="en-US" sz="1200" dirty="0"/>
          </a:p>
          <a:p>
            <a:r>
              <a:rPr lang="ko-KR" altLang="en-US" sz="1200" dirty="0"/>
              <a:t>기존의 변수 값을 건드리지 말고 </a:t>
            </a:r>
            <a:r>
              <a:rPr lang="en-US" altLang="ko-KR" sz="1200" dirty="0"/>
              <a:t>MySQL</a:t>
            </a:r>
            <a:r>
              <a:rPr lang="ko-KR" altLang="en-US" sz="1200" dirty="0"/>
              <a:t>경로를 추가해주셔야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마지막에는 세미콜론</a:t>
            </a:r>
            <a:r>
              <a:rPr lang="en-US" altLang="ko-KR" sz="1200" dirty="0"/>
              <a:t>(;)</a:t>
            </a:r>
            <a:r>
              <a:rPr lang="ko-KR" altLang="en-US" sz="1200" dirty="0"/>
              <a:t>을 붙이는 것을 잊지 맙시다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6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이제 </a:t>
            </a:r>
            <a:r>
              <a:rPr lang="ko-KR" altLang="en-US" sz="1200" dirty="0"/>
              <a:t>명령프롬프트 창을 열고 </a:t>
            </a:r>
            <a:r>
              <a:rPr lang="en-US" altLang="ko-KR" sz="1200" dirty="0"/>
              <a:t>C:\Program Files\mysql-5.7.20-win32; </a:t>
            </a:r>
            <a:r>
              <a:rPr lang="ko-KR" altLang="en-US" sz="1200" dirty="0"/>
              <a:t>경로로 이동</a:t>
            </a:r>
          </a:p>
          <a:p>
            <a:r>
              <a:rPr lang="en-US" altLang="ko-KR" sz="1200" dirty="0"/>
              <a:t>(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 </a:t>
            </a:r>
            <a:r>
              <a:rPr lang="ko-KR" altLang="en-US" sz="1200" dirty="0"/>
              <a:t>명령어는 생략하도록 하겠습니다</a:t>
            </a:r>
            <a:r>
              <a:rPr lang="en-US" altLang="ko-KR" sz="1200" dirty="0"/>
              <a:t>. </a:t>
            </a:r>
            <a:r>
              <a:rPr lang="en-US" altLang="ko-KR" sz="1200" dirty="0" smtClean="0"/>
              <a:t>)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>7. </a:t>
            </a:r>
            <a:r>
              <a:rPr lang="en-US" altLang="ko-KR" sz="1200" dirty="0" smtClean="0"/>
              <a:t>4</a:t>
            </a:r>
            <a:r>
              <a:rPr lang="ko-KR" altLang="en-US" sz="1200" dirty="0"/>
              <a:t>번에서 </a:t>
            </a:r>
            <a:r>
              <a:rPr lang="en-US" altLang="ko-KR" sz="1200" dirty="0"/>
              <a:t>my-default.ini </a:t>
            </a:r>
            <a:r>
              <a:rPr lang="ko-KR" altLang="en-US" sz="1200" dirty="0"/>
              <a:t>를 설정한 것을 적용하기 위해 커맨드 창에 다음을 입력합시다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mysqld</a:t>
            </a:r>
            <a:r>
              <a:rPr lang="en-US" altLang="ko-KR" sz="1200" dirty="0"/>
              <a:t> –</a:t>
            </a:r>
            <a:r>
              <a:rPr lang="en-US" altLang="ko-KR" sz="1200" dirty="0" smtClean="0"/>
              <a:t>initialize-insecure</a:t>
            </a:r>
            <a:endParaRPr lang="ko-KR" altLang="en-US" sz="1200" dirty="0"/>
          </a:p>
          <a:p>
            <a:r>
              <a:rPr lang="ko-KR" altLang="en-US" sz="1200" dirty="0"/>
              <a:t>초기화가 끝나면 해당 폴더에 </a:t>
            </a:r>
            <a:r>
              <a:rPr lang="en-US" altLang="ko-KR" sz="1200" dirty="0"/>
              <a:t>data </a:t>
            </a:r>
            <a:r>
              <a:rPr lang="ko-KR" altLang="en-US" sz="1200" dirty="0"/>
              <a:t>폴더가 생겼을 것입니다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>8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이어서 </a:t>
            </a:r>
            <a:r>
              <a:rPr lang="ko-KR" altLang="en-US" sz="1200" dirty="0"/>
              <a:t>커맨드 창에 </a:t>
            </a:r>
            <a:r>
              <a:rPr lang="en-US" altLang="ko-KR" sz="1200" dirty="0" err="1" smtClean="0"/>
              <a:t>mysqld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–install</a:t>
            </a:r>
            <a:r>
              <a:rPr lang="ko-KR" altLang="en-US" sz="1200" dirty="0"/>
              <a:t> 을 명령하여 윈도우에 </a:t>
            </a:r>
            <a:r>
              <a:rPr lang="en-US" altLang="ko-KR" sz="1200" dirty="0"/>
              <a:t>MySQL</a:t>
            </a:r>
            <a:r>
              <a:rPr lang="ko-KR" altLang="en-US" sz="1200" dirty="0"/>
              <a:t>을 등록하도록 합시다</a:t>
            </a:r>
            <a:r>
              <a:rPr lang="en-US" altLang="ko-KR" sz="1200" dirty="0"/>
              <a:t>.</a:t>
            </a:r>
          </a:p>
          <a:p>
            <a:r>
              <a:rPr lang="ko-KR" altLang="en-US" sz="1200" b="1" dirty="0"/>
              <a:t>“</a:t>
            </a:r>
            <a:r>
              <a:rPr lang="en-US" altLang="ko-KR" sz="1200" b="1" dirty="0"/>
              <a:t>Service successfully installed”</a:t>
            </a:r>
            <a:r>
              <a:rPr lang="ko-KR" altLang="en-US" sz="1200" dirty="0"/>
              <a:t>가 출력되면 성공입니다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/>
              <a:t>9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컴퓨터를 </a:t>
            </a:r>
            <a:r>
              <a:rPr lang="ko-KR" altLang="en-US" sz="1200" dirty="0" err="1"/>
              <a:t>재부팅한</a:t>
            </a:r>
            <a:r>
              <a:rPr lang="ko-KR" altLang="en-US" sz="1200" dirty="0"/>
              <a:t> 후 커맨드 창을 </a:t>
            </a:r>
            <a:r>
              <a:rPr lang="ko-KR" altLang="en-US" sz="1200" dirty="0" smtClean="0"/>
              <a:t>열어 </a:t>
            </a:r>
            <a:r>
              <a:rPr lang="en-US" altLang="ko-KR" sz="1200" dirty="0" smtClean="0"/>
              <a:t>net </a:t>
            </a:r>
            <a:r>
              <a:rPr lang="en-US" altLang="ko-KR" sz="1200" dirty="0"/>
              <a:t>start </a:t>
            </a:r>
            <a:r>
              <a:rPr lang="en-US" altLang="ko-KR" sz="1200" dirty="0" err="1"/>
              <a:t>mysql</a:t>
            </a:r>
            <a:r>
              <a:rPr lang="ko-KR" altLang="en-US" sz="1200" dirty="0"/>
              <a:t> 을 명령합시다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> </a:t>
            </a:r>
          </a:p>
          <a:p>
            <a:r>
              <a:rPr lang="ko-KR" altLang="en-US" sz="1200" dirty="0"/>
              <a:t>이어서 </a:t>
            </a:r>
            <a:r>
              <a:rPr lang="en-US" altLang="ko-KR" sz="1200" dirty="0" err="1"/>
              <a:t>mysql</a:t>
            </a:r>
            <a:r>
              <a:rPr lang="en-US" altLang="ko-KR" sz="1200" dirty="0"/>
              <a:t> –</a:t>
            </a:r>
            <a:r>
              <a:rPr lang="en-US" altLang="ko-KR" sz="1200" dirty="0" err="1"/>
              <a:t>uroot</a:t>
            </a:r>
            <a:r>
              <a:rPr lang="en-US" altLang="ko-KR" sz="1200" dirty="0"/>
              <a:t> –p</a:t>
            </a:r>
            <a:r>
              <a:rPr lang="ko-KR" altLang="en-US" sz="1200" dirty="0"/>
              <a:t> 을 명령하는데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비밀번호를 입력하라고 나올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우리는 비밀번호를 설정하지 않았으므로 </a:t>
            </a:r>
            <a:r>
              <a:rPr lang="ko-KR" altLang="en-US" sz="1200" dirty="0" err="1"/>
              <a:t>엔터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누르도록 합시다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ko-KR" altLang="en-US" sz="1200" dirty="0"/>
              <a:t>이제 </a:t>
            </a:r>
            <a:r>
              <a:rPr lang="en-US" altLang="ko-KR" sz="1200" dirty="0"/>
              <a:t>MySQL</a:t>
            </a:r>
            <a:r>
              <a:rPr lang="ko-KR" altLang="en-US" sz="1200" dirty="0"/>
              <a:t>을 사용할 수 있습니다 </a:t>
            </a:r>
            <a:r>
              <a:rPr lang="en-US" altLang="ko-KR" sz="1200" dirty="0" smtClean="0"/>
              <a:t>!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  <a:p>
            <a:r>
              <a:rPr lang="en-US" altLang="ko-KR" sz="1200" dirty="0" smtClean="0"/>
              <a:t>10. root </a:t>
            </a:r>
            <a:r>
              <a:rPr lang="ko-KR" altLang="en-US" sz="1200" dirty="0"/>
              <a:t>비밀번호를 설정하기 위해서는 아래의 명령어를 입력하면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UPDATE </a:t>
            </a:r>
            <a:r>
              <a:rPr lang="en-US" altLang="ko-KR" sz="1200" dirty="0" err="1"/>
              <a:t>mysql.user</a:t>
            </a:r>
            <a:r>
              <a:rPr lang="en-US" altLang="ko-KR" sz="1200" dirty="0"/>
              <a:t> SET </a:t>
            </a:r>
            <a:r>
              <a:rPr lang="en-US" altLang="ko-KR" sz="1200" dirty="0" err="1"/>
              <a:t>authentication_string</a:t>
            </a:r>
            <a:r>
              <a:rPr lang="en-US" altLang="ko-KR" sz="1200" dirty="0"/>
              <a:t> = PASSWORD(‘</a:t>
            </a:r>
            <a:r>
              <a:rPr lang="ko-KR" altLang="en-US" sz="1200" dirty="0"/>
              <a:t>원하는 비밀번호’</a:t>
            </a:r>
            <a:r>
              <a:rPr lang="en-US" altLang="ko-KR" sz="1200" dirty="0"/>
              <a:t>) WHERE User = ‘root’ AND Host = ‘</a:t>
            </a:r>
            <a:r>
              <a:rPr lang="en-US" altLang="ko-KR" sz="1200" dirty="0" err="1"/>
              <a:t>localhost</a:t>
            </a:r>
            <a:r>
              <a:rPr lang="en-US" altLang="ko-KR" sz="1200" dirty="0" smtClean="0"/>
              <a:t>’;</a:t>
            </a:r>
            <a:r>
              <a:rPr lang="ko-KR" altLang="en-US" sz="1200" dirty="0"/>
              <a:t> </a:t>
            </a:r>
          </a:p>
        </p:txBody>
      </p:sp>
      <p:pic>
        <p:nvPicPr>
          <p:cNvPr id="3100" name="Picture 28" descr="http://cfile2.uf.tistory.com/image/994EEE3359E4C2E1259D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690562"/>
            <a:ext cx="417195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0181" y="2739450"/>
            <a:ext cx="4281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/>
              <a:t>자바 스프링 프레임 워크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610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34872" y="878642"/>
            <a:ext cx="8382000" cy="59076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200" dirty="0"/>
              <a:t>자바 스프링 프레임워크는 자바를 기반으로 다양한 어플리케이션을 제작하기 위한 프로그래밍 틀이다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스프링은 </a:t>
            </a:r>
            <a:r>
              <a:rPr lang="ko-KR" altLang="en-US" sz="1200" dirty="0" err="1"/>
              <a:t>톰켓을</a:t>
            </a:r>
            <a:r>
              <a:rPr lang="ko-KR" altLang="en-US" sz="1200" dirty="0"/>
              <a:t> 이용할 수 있다는 장점을 가지고 있다</a:t>
            </a:r>
            <a:r>
              <a:rPr lang="en-US" altLang="ko-KR" sz="1200" dirty="0"/>
              <a:t>. 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국내 자바 개발자들에게 표준 프레임워크의 자리를 잡고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스프링의 </a:t>
            </a:r>
            <a:r>
              <a:rPr lang="ko-KR" altLang="en-US" sz="1200" dirty="0"/>
              <a:t>기능은 생각하는 것보다 </a:t>
            </a:r>
            <a:r>
              <a:rPr lang="ko-KR" altLang="en-US" sz="1200" dirty="0" err="1"/>
              <a:t>훨신</a:t>
            </a:r>
            <a:r>
              <a:rPr lang="ko-KR" altLang="en-US" sz="1200" dirty="0"/>
              <a:t> 많기 때문에  </a:t>
            </a:r>
          </a:p>
          <a:p>
            <a:r>
              <a:rPr lang="ko-KR" altLang="en-US" sz="1200" dirty="0"/>
              <a:t>자신의 프로젝트에 적당한 기능들을 탐색하여 스프링이 제공해주는 기능을 사용하면 된다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Spring</a:t>
            </a:r>
            <a:r>
              <a:rPr lang="ko-KR" altLang="en-US" sz="1200" dirty="0"/>
              <a:t>은 </a:t>
            </a:r>
            <a:r>
              <a:rPr lang="en-US" altLang="ko-KR" sz="1200" dirty="0"/>
              <a:t>DI</a:t>
            </a:r>
            <a:r>
              <a:rPr lang="ko-KR" altLang="en-US" sz="1200" dirty="0"/>
              <a:t>와 </a:t>
            </a:r>
            <a:r>
              <a:rPr lang="en-US" altLang="ko-KR" sz="1200" dirty="0"/>
              <a:t>IOC </a:t>
            </a:r>
            <a:r>
              <a:rPr lang="ko-KR" altLang="en-US" sz="1200" dirty="0" err="1" smtClean="0"/>
              <a:t>테이너로</a:t>
            </a:r>
            <a:r>
              <a:rPr lang="ko-KR" altLang="en-US" sz="1200" dirty="0" smtClean="0"/>
              <a:t> 이루어져 </a:t>
            </a:r>
            <a:r>
              <a:rPr lang="ko-KR" altLang="en-US" sz="1200" dirty="0"/>
              <a:t>있다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r>
              <a:rPr lang="en-US" altLang="ko-KR" sz="1200" dirty="0" smtClean="0"/>
              <a:t>DI</a:t>
            </a:r>
            <a:r>
              <a:rPr lang="ko-KR" altLang="en-US" sz="1200" dirty="0"/>
              <a:t>의 </a:t>
            </a:r>
            <a:r>
              <a:rPr lang="en-US" altLang="ko-KR" sz="1200" dirty="0"/>
              <a:t>D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Dependecy</a:t>
            </a:r>
            <a:r>
              <a:rPr lang="en-US" altLang="ko-KR" sz="1200" dirty="0"/>
              <a:t>(</a:t>
            </a:r>
            <a:r>
              <a:rPr lang="ko-KR" altLang="en-US" sz="1200" dirty="0"/>
              <a:t>의존성</a:t>
            </a:r>
            <a:r>
              <a:rPr lang="en-US" altLang="ko-KR" sz="1200" dirty="0"/>
              <a:t>)</a:t>
            </a:r>
            <a:r>
              <a:rPr lang="ko-KR" altLang="en-US" sz="1200" dirty="0"/>
              <a:t>이다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endParaRPr lang="en-US" altLang="ko-KR" sz="1200" dirty="0" smtClean="0"/>
          </a:p>
          <a:p>
            <a:r>
              <a:rPr lang="ko-KR" altLang="en-US" sz="1200" dirty="0" smtClean="0"/>
              <a:t>어떤 </a:t>
            </a:r>
            <a:r>
              <a:rPr lang="ko-KR" altLang="en-US" sz="1200" dirty="0"/>
              <a:t>객체가 어떤 일을 하려고 할 때 다른 객체의 도움을 받아 어플리케이션을 구동하는 상태를 </a:t>
            </a:r>
            <a:r>
              <a:rPr lang="en-US" altLang="ko-KR" sz="1200" dirty="0"/>
              <a:t>A</a:t>
            </a:r>
            <a:r>
              <a:rPr lang="ko-KR" altLang="en-US" sz="1200" dirty="0"/>
              <a:t>객체가 </a:t>
            </a:r>
            <a:r>
              <a:rPr lang="en-US" altLang="ko-KR" sz="1200" dirty="0"/>
              <a:t>B</a:t>
            </a:r>
            <a:r>
              <a:rPr lang="ko-KR" altLang="en-US" sz="1200" dirty="0"/>
              <a:t>객체에게 의존한다 라고 한다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다른 객체를 이용하는 방법은 </a:t>
            </a:r>
            <a:r>
              <a:rPr lang="en-US" altLang="ko-KR" sz="1200" dirty="0"/>
              <a:t>2</a:t>
            </a:r>
            <a:r>
              <a:rPr lang="ko-KR" altLang="en-US" sz="1200" dirty="0"/>
              <a:t>가지 방법이 </a:t>
            </a:r>
            <a:r>
              <a:rPr lang="ko-KR" altLang="en-US" sz="1200" dirty="0" smtClean="0"/>
              <a:t>있는데</a:t>
            </a:r>
            <a:r>
              <a:rPr lang="ko-KR" altLang="en-US" sz="1200" dirty="0"/>
              <a:t> </a:t>
            </a:r>
          </a:p>
          <a:p>
            <a:r>
              <a:rPr lang="en-US" altLang="ko-KR" sz="1200" dirty="0"/>
              <a:t>1. 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방법은 자신의 객체에서 생성하려고 하는 기능을 가지고 있는 객체를 직접 </a:t>
            </a:r>
            <a:r>
              <a:rPr lang="ko-KR" altLang="en-US" sz="1200" dirty="0" err="1"/>
              <a:t>생성자를</a:t>
            </a:r>
            <a:r>
              <a:rPr lang="ko-KR" altLang="en-US" sz="1200" dirty="0"/>
              <a:t> 통해 접근하는 방법이다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</a:p>
          <a:p>
            <a:r>
              <a:rPr lang="en-US" altLang="ko-KR" sz="1200" dirty="0"/>
              <a:t>2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두번째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방법은 자신의 객체에서 직접 </a:t>
            </a:r>
            <a:r>
              <a:rPr lang="ko-KR" altLang="en-US" sz="1200" dirty="0" err="1"/>
              <a:t>생성자를</a:t>
            </a:r>
            <a:r>
              <a:rPr lang="ko-KR" altLang="en-US" sz="1200" dirty="0"/>
              <a:t> 호출하지 않고 필요한 객체를 받을 필드를 미리 생성하여 인자 값으로 넘겨 받는 </a:t>
            </a:r>
            <a:r>
              <a:rPr lang="ko-KR" altLang="en-US" sz="1200" dirty="0" smtClean="0"/>
              <a:t>방법이다</a:t>
            </a:r>
            <a:r>
              <a:rPr lang="ko-KR" altLang="en-US" sz="1200" dirty="0"/>
              <a:t> 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두번째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방식은 </a:t>
            </a:r>
            <a:r>
              <a:rPr lang="en-US" altLang="ko-KR" sz="1200" dirty="0"/>
              <a:t>setter()</a:t>
            </a:r>
            <a:r>
              <a:rPr lang="ko-KR" altLang="en-US" sz="1200" dirty="0"/>
              <a:t>와 </a:t>
            </a:r>
            <a:r>
              <a:rPr lang="en-US" altLang="ko-KR" sz="1200" dirty="0"/>
              <a:t>construct()</a:t>
            </a:r>
            <a:r>
              <a:rPr lang="ko-KR" altLang="en-US" sz="1200" dirty="0"/>
              <a:t>의 값으로 전달을 받는다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 smtClean="0"/>
              <a:t>그림은 </a:t>
            </a:r>
            <a:r>
              <a:rPr lang="en-US" altLang="ko-KR" sz="1200" dirty="0"/>
              <a:t>A</a:t>
            </a:r>
            <a:r>
              <a:rPr lang="ko-KR" altLang="en-US" sz="1200" dirty="0"/>
              <a:t>객체에서 </a:t>
            </a:r>
            <a:r>
              <a:rPr lang="en-US" altLang="ko-KR" sz="1200" dirty="0"/>
              <a:t>B</a:t>
            </a:r>
            <a:r>
              <a:rPr lang="ko-KR" altLang="en-US" sz="1200" dirty="0"/>
              <a:t>객체와 </a:t>
            </a:r>
            <a:r>
              <a:rPr lang="en-US" altLang="ko-KR" sz="1200" dirty="0"/>
              <a:t>C</a:t>
            </a:r>
            <a:r>
              <a:rPr lang="ko-KR" altLang="en-US" sz="1200" dirty="0"/>
              <a:t>객체의 기능을 사용하기를 원하고 있는 상태이며</a:t>
            </a:r>
            <a:r>
              <a:rPr lang="en-US" altLang="ko-KR" sz="1200" dirty="0" smtClean="0"/>
              <a:t>, A</a:t>
            </a:r>
            <a:r>
              <a:rPr lang="ko-KR" altLang="en-US" sz="1200" dirty="0"/>
              <a:t>객체는 별도의 </a:t>
            </a:r>
            <a:r>
              <a:rPr lang="en-US" altLang="ko-KR" sz="1200" dirty="0"/>
              <a:t>B</a:t>
            </a:r>
            <a:r>
              <a:rPr lang="ko-KR" altLang="en-US" sz="1200" dirty="0"/>
              <a:t>객체와 </a:t>
            </a:r>
            <a:r>
              <a:rPr lang="en-US" altLang="ko-KR" sz="1200" dirty="0"/>
              <a:t>C</a:t>
            </a:r>
            <a:r>
              <a:rPr lang="ko-KR" altLang="en-US" sz="1200" dirty="0"/>
              <a:t>객체를 받을 필드를 생성하고 </a:t>
            </a:r>
            <a:r>
              <a:rPr lang="en-US" altLang="ko-KR" sz="1200" dirty="0"/>
              <a:t>setter()</a:t>
            </a:r>
            <a:r>
              <a:rPr lang="ko-KR" altLang="en-US" sz="1200" dirty="0"/>
              <a:t>를 통해 값을 전달 받을 수 있다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r>
              <a:rPr lang="en-US" altLang="ko-KR" sz="1200" dirty="0" smtClean="0"/>
              <a:t>Spring</a:t>
            </a:r>
            <a:r>
              <a:rPr lang="ko-KR" altLang="en-US" sz="1200" dirty="0"/>
              <a:t>은 절대적으로 옳다고 할 수는 없지만 개발론 측면에서 더 나은 방법이라 생각하여 </a:t>
            </a:r>
            <a:r>
              <a:rPr lang="en-US" altLang="ko-KR" sz="1200" dirty="0"/>
              <a:t>2</a:t>
            </a:r>
            <a:r>
              <a:rPr lang="ko-KR" altLang="en-US" sz="1200" dirty="0"/>
              <a:t>번째 방법을 채택하고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r>
              <a:rPr lang="ko-KR" altLang="en-US" sz="1200" dirty="0" smtClean="0"/>
              <a:t>이렇게 </a:t>
            </a:r>
            <a:r>
              <a:rPr lang="ko-KR" altLang="en-US" sz="1200" dirty="0"/>
              <a:t>어떤 객체로 외부 객체의 값을 넣어 주는 것을 주입이라고 한다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 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DI(</a:t>
            </a:r>
            <a:r>
              <a:rPr lang="en-US" altLang="ko-KR" sz="1200" dirty="0" err="1"/>
              <a:t>Dependecy</a:t>
            </a:r>
            <a:r>
              <a:rPr lang="en-US" altLang="ko-KR" sz="1200" dirty="0"/>
              <a:t> Injection)</a:t>
            </a:r>
            <a:r>
              <a:rPr lang="ko-KR" altLang="en-US" sz="1200" dirty="0"/>
              <a:t>는 외부의 객체를 만들어서 내부로 주입하는 것이다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</a:p>
          <a:p>
            <a:r>
              <a:rPr lang="en-US" altLang="ko-KR" sz="1200" dirty="0"/>
              <a:t>A</a:t>
            </a:r>
            <a:r>
              <a:rPr lang="ko-KR" altLang="en-US" sz="1200" dirty="0"/>
              <a:t>객체 안에서 </a:t>
            </a:r>
            <a:r>
              <a:rPr lang="en-US" altLang="ko-KR" sz="1200" dirty="0"/>
              <a:t>B</a:t>
            </a:r>
            <a:r>
              <a:rPr lang="ko-KR" altLang="en-US" sz="1200" dirty="0"/>
              <a:t>객체의 기능을 사용하기를 </a:t>
            </a:r>
            <a:r>
              <a:rPr lang="ko-KR" altLang="en-US" sz="1200" dirty="0" smtClean="0"/>
              <a:t>원한다면 </a:t>
            </a:r>
            <a:r>
              <a:rPr lang="en-US" altLang="ko-KR" sz="1200" dirty="0" smtClean="0"/>
              <a:t>B </a:t>
            </a:r>
            <a:r>
              <a:rPr lang="en-US" altLang="ko-KR" sz="1200" dirty="0" err="1"/>
              <a:t>b</a:t>
            </a:r>
            <a:r>
              <a:rPr lang="en-US" altLang="ko-KR" sz="1200" dirty="0"/>
              <a:t>;</a:t>
            </a:r>
            <a:r>
              <a:rPr lang="ko-KR" altLang="en-US" sz="1200" dirty="0"/>
              <a:t> 라는 별도의 </a:t>
            </a:r>
            <a:r>
              <a:rPr lang="en-US" altLang="ko-KR" sz="1200" dirty="0"/>
              <a:t>B</a:t>
            </a:r>
            <a:r>
              <a:rPr lang="ko-KR" altLang="en-US" sz="1200" dirty="0"/>
              <a:t>형식의 필드를 생성해 놓고 </a:t>
            </a:r>
            <a:r>
              <a:rPr lang="en-US" altLang="ko-KR" sz="1200" dirty="0"/>
              <a:t>setter()</a:t>
            </a:r>
            <a:r>
              <a:rPr lang="ko-KR" altLang="en-US" sz="1200" dirty="0"/>
              <a:t>는 </a:t>
            </a:r>
            <a:r>
              <a:rPr lang="en-US" altLang="ko-KR" sz="1200" dirty="0"/>
              <a:t>b()</a:t>
            </a:r>
            <a:r>
              <a:rPr lang="ko-KR" altLang="en-US" sz="1200" dirty="0"/>
              <a:t>를 가지고 있는다</a:t>
            </a:r>
            <a:r>
              <a:rPr lang="en-US" altLang="ko-KR" sz="1200" dirty="0"/>
              <a:t>. </a:t>
            </a:r>
            <a:r>
              <a:rPr lang="ko-KR" altLang="en-US" sz="1200" dirty="0" smtClean="0"/>
              <a:t>그렇게 </a:t>
            </a:r>
            <a:r>
              <a:rPr lang="ko-KR" altLang="en-US" sz="1200" dirty="0"/>
              <a:t>되면 외부의 </a:t>
            </a:r>
            <a:r>
              <a:rPr lang="en-US" altLang="ko-KR" sz="1200" dirty="0"/>
              <a:t>B</a:t>
            </a:r>
            <a:r>
              <a:rPr lang="ko-KR" altLang="en-US" sz="1200" dirty="0"/>
              <a:t>라는 클래스가 외부에서 생성되고 </a:t>
            </a:r>
            <a:r>
              <a:rPr lang="en-US" altLang="ko-KR" sz="1200" dirty="0"/>
              <a:t>setter</a:t>
            </a:r>
            <a:r>
              <a:rPr lang="ko-KR" altLang="en-US" sz="1200" dirty="0"/>
              <a:t>를 통해 </a:t>
            </a:r>
            <a:r>
              <a:rPr lang="en-US" altLang="ko-KR" sz="1200" dirty="0"/>
              <a:t>b</a:t>
            </a:r>
            <a:r>
              <a:rPr lang="ko-KR" altLang="en-US" sz="1200" dirty="0"/>
              <a:t>객체를 생성하고 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 해주어 </a:t>
            </a:r>
            <a:r>
              <a:rPr lang="en-US" altLang="ko-KR" sz="1200" dirty="0"/>
              <a:t>B </a:t>
            </a:r>
            <a:r>
              <a:rPr lang="en-US" altLang="ko-KR" sz="1200" dirty="0" err="1"/>
              <a:t>b</a:t>
            </a:r>
            <a:r>
              <a:rPr lang="en-US" altLang="ko-KR" sz="1200" dirty="0"/>
              <a:t> = b;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성립하게 </a:t>
            </a:r>
            <a:r>
              <a:rPr lang="ko-KR" altLang="en-US" sz="1200" dirty="0"/>
              <a:t>된다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  <a:r>
              <a:rPr lang="ko-KR" altLang="en-US" sz="1200" dirty="0" smtClean="0"/>
              <a:t>또</a:t>
            </a:r>
            <a:r>
              <a:rPr lang="en-US" altLang="ko-KR" sz="1200" dirty="0"/>
              <a:t>, </a:t>
            </a:r>
            <a:r>
              <a:rPr lang="en-US" altLang="ko-KR" sz="1200" dirty="0"/>
              <a:t>construct() </a:t>
            </a:r>
            <a:r>
              <a:rPr lang="en-US" altLang="ko-KR" sz="1200" dirty="0"/>
              <a:t>A</a:t>
            </a:r>
            <a:r>
              <a:rPr lang="ko-KR" altLang="en-US" sz="1200" dirty="0"/>
              <a:t>객체의 생성자가 실행이 될 때 </a:t>
            </a:r>
            <a:r>
              <a:rPr lang="en-US" altLang="ko-KR" sz="1200" dirty="0"/>
              <a:t>B</a:t>
            </a:r>
            <a:r>
              <a:rPr lang="ko-KR" altLang="en-US" sz="1200" dirty="0"/>
              <a:t>객체를 </a:t>
            </a:r>
            <a:r>
              <a:rPr lang="ko-KR" altLang="en-US" sz="1200" dirty="0" err="1"/>
              <a:t>인자값을</a:t>
            </a:r>
            <a:r>
              <a:rPr lang="ko-KR" altLang="en-US" sz="1200" dirty="0"/>
              <a:t> 전달 받아 </a:t>
            </a:r>
            <a:r>
              <a:rPr lang="en-US" altLang="ko-KR" sz="1200" dirty="0"/>
              <a:t>b</a:t>
            </a:r>
            <a:r>
              <a:rPr lang="ko-KR" altLang="en-US" sz="1200" dirty="0"/>
              <a:t>필드의 값을 정의 내릴 수 있다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 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나머지 </a:t>
            </a:r>
            <a:r>
              <a:rPr lang="en-US" altLang="ko-KR" sz="1200" dirty="0"/>
              <a:t>D,E,F</a:t>
            </a:r>
            <a:r>
              <a:rPr lang="ko-KR" altLang="en-US" sz="1200" dirty="0"/>
              <a:t>는 모듈이다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스프링 안에 들어있는 선택할 수 있는 부품들이라고 생각을 하면 될 것 같다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이 여러 가지 모듈들은 어떤 객체에서 사용이 되기 위해서 표준 인터페이스를 따라 사용하여 한다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이 모듈들을 가지고 있는 것을 </a:t>
            </a:r>
            <a:r>
              <a:rPr lang="en-US" altLang="ko-KR" sz="1200" dirty="0"/>
              <a:t>IOC</a:t>
            </a:r>
            <a:r>
              <a:rPr lang="ko-KR" altLang="en-US" sz="1200" dirty="0"/>
              <a:t>컨테이너라고 한다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 </a:t>
            </a:r>
          </a:p>
          <a:p>
            <a:r>
              <a:rPr lang="en-US" altLang="ko-KR" sz="1200" dirty="0"/>
              <a:t>Spring</a:t>
            </a:r>
            <a:r>
              <a:rPr lang="ko-KR" altLang="en-US" sz="1200" dirty="0"/>
              <a:t>이란 부품을 생성하고 조립하는 라이브러리의 집합체라고 생각하면 된다</a:t>
            </a:r>
            <a:r>
              <a:rPr lang="en-US" altLang="ko-KR" sz="1200" dirty="0"/>
              <a:t>.</a:t>
            </a:r>
            <a:endParaRPr lang="ko-KR" altLang="en-US" sz="1200" dirty="0">
              <a:effectLst/>
            </a:endParaRPr>
          </a:p>
        </p:txBody>
      </p:sp>
      <p:pic>
        <p:nvPicPr>
          <p:cNvPr id="2064" name="Picture 16" descr="http://cfile9.uf.tistory.com/image/99BC203359F024C91DBF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3" y="3311117"/>
            <a:ext cx="3022099" cy="31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05690" y="428625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자바 스프링 프레임 워크의 기본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28625" y="646837"/>
            <a:ext cx="10458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Spring Framework(</a:t>
            </a:r>
            <a:r>
              <a:rPr lang="ko-KR" altLang="en-US" dirty="0"/>
              <a:t>스프링 프레임워크</a:t>
            </a:r>
            <a:r>
              <a:rPr lang="en-US" altLang="ko-KR" dirty="0"/>
              <a:t>) </a:t>
            </a:r>
            <a:r>
              <a:rPr lang="ko-KR" altLang="en-US" dirty="0"/>
              <a:t>개발환경 구성하는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  <a:endParaRPr lang="ko-KR" altLang="en-US" dirty="0">
              <a:effectLst/>
            </a:endParaRPr>
          </a:p>
        </p:txBody>
      </p:sp>
      <p:pic>
        <p:nvPicPr>
          <p:cNvPr id="3088" name="Picture 16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6" y="1132612"/>
            <a:ext cx="254214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977" y="1132612"/>
            <a:ext cx="26013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8" y="2932612"/>
            <a:ext cx="22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837" y="2932612"/>
            <a:ext cx="24313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38" y="4732612"/>
            <a:ext cx="25596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이클립스 Spring Framework(스프링 프레임워크) 개발환경 구성하는 방법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71" y="4732612"/>
            <a:ext cx="241558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89062" y="1347122"/>
            <a:ext cx="57402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Spring </a:t>
            </a:r>
            <a:r>
              <a:rPr lang="en-US" altLang="ko-KR" sz="1200" dirty="0"/>
              <a:t>Framework </a:t>
            </a:r>
            <a:r>
              <a:rPr lang="ko-KR" altLang="en-US" sz="1200" dirty="0"/>
              <a:t>을 이용해서 웹 개발을 하기 위해서는 </a:t>
            </a:r>
            <a:r>
              <a:rPr lang="en-US" altLang="ko-KR" sz="1200" dirty="0"/>
              <a:t>SVN(Subversion), Maven, STS(Spring Tool Suite), JSDT </a:t>
            </a:r>
            <a:r>
              <a:rPr lang="en-US" altLang="ko-KR" sz="1200" dirty="0" err="1"/>
              <a:t>jQuery</a:t>
            </a:r>
            <a:r>
              <a:rPr lang="en-US" altLang="ko-KR" sz="1200" dirty="0"/>
              <a:t> </a:t>
            </a:r>
            <a:r>
              <a:rPr lang="ko-KR" altLang="en-US" sz="1200" dirty="0"/>
              <a:t>와 같은 </a:t>
            </a:r>
            <a:r>
              <a:rPr lang="ko-KR" altLang="en-US" sz="1200" dirty="0" err="1"/>
              <a:t>플러그인들이</a:t>
            </a:r>
            <a:r>
              <a:rPr lang="ko-KR" altLang="en-US" sz="1200" dirty="0"/>
              <a:t> 필요합니다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중에서 </a:t>
            </a:r>
            <a:r>
              <a:rPr lang="ko-KR" altLang="en-US" sz="1200" dirty="0" err="1"/>
              <a:t>이클립스에</a:t>
            </a:r>
            <a:r>
              <a:rPr lang="ko-KR" altLang="en-US" sz="1200" dirty="0"/>
              <a:t> 필요한 것은 </a:t>
            </a:r>
            <a:r>
              <a:rPr lang="en-US" altLang="ko-KR" sz="1200" dirty="0"/>
              <a:t>Spring Framework </a:t>
            </a:r>
            <a:r>
              <a:rPr lang="ko-KR" altLang="en-US" sz="1200" dirty="0"/>
              <a:t>이 포함된 </a:t>
            </a:r>
            <a:r>
              <a:rPr lang="en-US" altLang="ko-KR" sz="1200" dirty="0"/>
              <a:t>STS(Spring Tool Suite)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STS(Spring Tool Suite) 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이클립스에서</a:t>
            </a:r>
            <a:r>
              <a:rPr lang="ko-KR" altLang="en-US" sz="1200" dirty="0"/>
              <a:t> 스프링 개발을 돕는 플러그인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스프링 개발에 필요한 프레임워크뿐만 아니라 개발 환경까지 구성해 줍니다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▼</a:t>
            </a:r>
            <a:r>
              <a:rPr lang="ko-KR" altLang="en-US" sz="1200" dirty="0"/>
              <a:t> 먼저 </a:t>
            </a:r>
            <a:r>
              <a:rPr lang="ko-KR" altLang="en-US" sz="1200" dirty="0" err="1"/>
              <a:t>이클립스에</a:t>
            </a:r>
            <a:r>
              <a:rPr lang="ko-KR" altLang="en-US" sz="1200" dirty="0"/>
              <a:t> </a:t>
            </a:r>
            <a:r>
              <a:rPr lang="en-US" altLang="ko-KR" sz="1200" dirty="0"/>
              <a:t>Spring Framework </a:t>
            </a:r>
            <a:r>
              <a:rPr lang="ko-KR" altLang="en-US" sz="1200" dirty="0"/>
              <a:t>개발환경을 갖추기 위한 </a:t>
            </a:r>
            <a:r>
              <a:rPr lang="en-US" altLang="ko-KR" sz="1200" dirty="0"/>
              <a:t>STS(Spring Tool Suite) </a:t>
            </a:r>
            <a:r>
              <a:rPr lang="ko-KR" altLang="en-US" sz="1200" dirty="0"/>
              <a:t>를 설치해야 합니다</a:t>
            </a:r>
            <a:r>
              <a:rPr lang="en-US" altLang="ko-KR" sz="1200" dirty="0"/>
              <a:t>. STS </a:t>
            </a:r>
            <a:r>
              <a:rPr lang="ko-KR" altLang="en-US" sz="1200" dirty="0" err="1"/>
              <a:t>플러그인은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이클립스에서</a:t>
            </a:r>
            <a:r>
              <a:rPr lang="ko-KR" altLang="en-US" sz="1200" dirty="0"/>
              <a:t> 제공하는 </a:t>
            </a:r>
            <a:r>
              <a:rPr lang="en-US" altLang="ko-KR" sz="1200" dirty="0"/>
              <a:t>Marketplace </a:t>
            </a:r>
            <a:r>
              <a:rPr lang="ko-KR" altLang="en-US" sz="1200" dirty="0"/>
              <a:t>통해서 다운 받아 설치할 수 있습니다</a:t>
            </a:r>
            <a:r>
              <a:rPr lang="en-US" altLang="ko-KR" sz="1200" dirty="0"/>
              <a:t>. </a:t>
            </a:r>
            <a:r>
              <a:rPr lang="en-US" altLang="ko-KR" sz="1200" b="1" i="1" dirty="0"/>
              <a:t>[Help] &gt; [Eclipse Marketplace]</a:t>
            </a:r>
            <a:r>
              <a:rPr lang="ko-KR" altLang="en-US" sz="1200" dirty="0"/>
              <a:t> 메뉴를 클릭합니다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/>
              <a:t>▼</a:t>
            </a:r>
            <a:r>
              <a:rPr lang="ko-KR" altLang="en-US" sz="1200" dirty="0"/>
              <a:t> </a:t>
            </a:r>
            <a:r>
              <a:rPr lang="en-US" altLang="ko-KR" sz="1200" dirty="0"/>
              <a:t>Eclipse Marketplace </a:t>
            </a:r>
            <a:r>
              <a:rPr lang="ko-KR" altLang="en-US" sz="1200" dirty="0"/>
              <a:t>대화상자에서 </a:t>
            </a:r>
            <a:r>
              <a:rPr lang="ko-KR" altLang="en-US" sz="1200" dirty="0" err="1"/>
              <a:t>플러그인을</a:t>
            </a:r>
            <a:r>
              <a:rPr lang="ko-KR" altLang="en-US" sz="1200" dirty="0"/>
              <a:t> 찾기 위해 </a:t>
            </a:r>
            <a:r>
              <a:rPr lang="en-US" altLang="ko-KR" sz="1200" dirty="0"/>
              <a:t>Find </a:t>
            </a:r>
            <a:r>
              <a:rPr lang="ko-KR" altLang="en-US" sz="1200" dirty="0"/>
              <a:t>에 </a:t>
            </a:r>
            <a:r>
              <a:rPr lang="en-US" altLang="ko-KR" sz="1200" dirty="0"/>
              <a:t>STS </a:t>
            </a:r>
            <a:r>
              <a:rPr lang="ko-KR" altLang="en-US" sz="1200" dirty="0"/>
              <a:t>로 검색합니다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검색된 결과에서 </a:t>
            </a:r>
            <a:r>
              <a:rPr lang="en-US" altLang="ko-KR" sz="1200" b="1" i="1" dirty="0" err="1"/>
              <a:t>SpringSource</a:t>
            </a:r>
            <a:r>
              <a:rPr lang="en-US" altLang="ko-KR" sz="1200" b="1" i="1" dirty="0"/>
              <a:t> Tool Suite(STS) for Eclipse Helios</a:t>
            </a:r>
            <a:r>
              <a:rPr lang="ko-KR" altLang="en-US" sz="1200" dirty="0"/>
              <a:t> 를 설치해야 합니다</a:t>
            </a:r>
            <a:r>
              <a:rPr lang="en-US" altLang="ko-KR" sz="1200" dirty="0"/>
              <a:t>.  </a:t>
            </a:r>
            <a:r>
              <a:rPr lang="en-US" altLang="ko-KR" sz="1200" b="1" i="1" dirty="0"/>
              <a:t>Install</a:t>
            </a:r>
            <a:r>
              <a:rPr lang="ko-KR" altLang="en-US" sz="1200" dirty="0"/>
              <a:t> 버튼을 눌러 설치를 진행합니다</a:t>
            </a:r>
            <a:r>
              <a:rPr lang="en-US" altLang="ko-KR" sz="1200" dirty="0"/>
              <a:t>. 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/>
              <a:t>▼</a:t>
            </a:r>
            <a:r>
              <a:rPr lang="ko-KR" altLang="en-US" sz="1200" dirty="0"/>
              <a:t> 모든 항목을 체크하고 </a:t>
            </a:r>
            <a:r>
              <a:rPr lang="en-US" altLang="ko-KR" sz="1200" b="1" i="1" dirty="0"/>
              <a:t>Confirm</a:t>
            </a:r>
            <a:r>
              <a:rPr lang="ko-KR" altLang="en-US" sz="1200" dirty="0"/>
              <a:t> </a:t>
            </a:r>
            <a:r>
              <a:rPr lang="ko-KR" altLang="en-US" sz="1200" dirty="0"/>
              <a:t>버튼을 클릭합니다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/>
              <a:t>▼</a:t>
            </a:r>
            <a:r>
              <a:rPr lang="ko-KR" altLang="en-US" sz="1200" dirty="0"/>
              <a:t> 다음 화면에서 </a:t>
            </a:r>
            <a:r>
              <a:rPr lang="en-US" altLang="ko-KR" sz="1200" dirty="0"/>
              <a:t>License </a:t>
            </a:r>
            <a:r>
              <a:rPr lang="ko-KR" altLang="en-US" sz="1200" dirty="0"/>
              <a:t>에 동의하고 </a:t>
            </a:r>
            <a:r>
              <a:rPr lang="en-US" altLang="ko-KR" sz="1200" b="1" i="1" dirty="0"/>
              <a:t>Finish</a:t>
            </a:r>
            <a:r>
              <a:rPr lang="ko-KR" altLang="en-US" sz="1200" dirty="0"/>
              <a:t> </a:t>
            </a:r>
            <a:r>
              <a:rPr lang="ko-KR" altLang="en-US" sz="1200" dirty="0"/>
              <a:t>버튼을 클릭해서 종료합니다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플러그인을</a:t>
            </a:r>
            <a:r>
              <a:rPr lang="ko-KR" altLang="en-US" sz="1200" dirty="0"/>
              <a:t> 설치하면 </a:t>
            </a:r>
            <a:r>
              <a:rPr lang="ko-KR" altLang="en-US" sz="1200" dirty="0" err="1"/>
              <a:t>이클립스를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재시작해야</a:t>
            </a:r>
            <a:r>
              <a:rPr lang="ko-KR" altLang="en-US" sz="1200" dirty="0"/>
              <a:t> 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/>
              <a:t>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이클립스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재시작이</a:t>
            </a:r>
            <a:r>
              <a:rPr lang="ko-KR" altLang="en-US" sz="1200" dirty="0"/>
              <a:t> 끝나고 </a:t>
            </a:r>
            <a:r>
              <a:rPr lang="en-US" altLang="ko-KR" sz="1200" dirty="0"/>
              <a:t>STS </a:t>
            </a:r>
            <a:r>
              <a:rPr lang="ko-KR" altLang="en-US" sz="1200" dirty="0" err="1"/>
              <a:t>플러그인이</a:t>
            </a:r>
            <a:r>
              <a:rPr lang="ko-KR" altLang="en-US" sz="1200" dirty="0"/>
              <a:t> 제대로 설치되어 있는지 확인해 보겠습니다</a:t>
            </a:r>
            <a:r>
              <a:rPr lang="en-US" altLang="ko-KR" sz="1200" dirty="0"/>
              <a:t>. Spring Framework </a:t>
            </a:r>
            <a:r>
              <a:rPr lang="ko-KR" altLang="en-US" sz="1200" dirty="0"/>
              <a:t>이 포함된 새로운 프로젝트를 생성할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메뉴에서 </a:t>
            </a:r>
            <a:r>
              <a:rPr lang="en-US" altLang="ko-KR" sz="1200" b="1" i="1" dirty="0"/>
              <a:t>[File] &gt; [New] &gt; [Other] </a:t>
            </a:r>
            <a:r>
              <a:rPr lang="ko-KR" altLang="en-US" sz="1200" dirty="0"/>
              <a:t>를 선택합니다</a:t>
            </a:r>
            <a:r>
              <a:rPr lang="en-US" altLang="ko-KR" sz="1200" dirty="0" smtClean="0"/>
              <a:t>.</a:t>
            </a:r>
            <a:endParaRPr lang="ko-KR" alt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73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창문 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0"/>
          <a:stretch/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675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11" name="TextBox 10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2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전</a:t>
              </a:r>
              <a:r>
                <a:rPr lang="ko-KR" altLang="en-US" sz="2400" dirty="0"/>
                <a:t>체</a:t>
              </a:r>
              <a:r>
                <a:rPr lang="ko-KR" altLang="en-US" sz="2400" dirty="0" smtClean="0"/>
                <a:t>일정</a:t>
              </a:r>
              <a:endParaRPr lang="ko-KR" altLang="en-US" sz="2400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13409"/>
              </p:ext>
            </p:extLst>
          </p:nvPr>
        </p:nvGraphicFramePr>
        <p:xfrm>
          <a:off x="1066799" y="1441800"/>
          <a:ext cx="9496427" cy="4092229"/>
        </p:xfrm>
        <a:graphic>
          <a:graphicData uri="http://schemas.openxmlformats.org/drawingml/2006/table">
            <a:tbl>
              <a:tblPr/>
              <a:tblGrid>
                <a:gridCol w="3912534"/>
                <a:gridCol w="743909"/>
                <a:gridCol w="724238"/>
                <a:gridCol w="724238"/>
                <a:gridCol w="724238"/>
                <a:gridCol w="724238"/>
                <a:gridCol w="805893"/>
                <a:gridCol w="1137139"/>
              </a:tblGrid>
              <a:tr h="570875">
                <a:tc rowSpan="2">
                  <a:txBody>
                    <a:bodyPr/>
                    <a:lstStyle/>
                    <a:p>
                      <a:pPr marL="0" marR="5588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 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                    수행내용 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2017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9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월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~ 2017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월 추 진 일 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비고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590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시스템구축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아이템 선정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9/29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시스템 구축계획 발표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요구사항 준비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분석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검증 단계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10/13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191919"/>
                          </a:solidFill>
                          <a:effectLst/>
                          <a:ea typeface="맑은 고딕"/>
                        </a:rPr>
                        <a:t>H/W,S/W</a:t>
                      </a:r>
                      <a:r>
                        <a:rPr lang="en-US" altLang="ko-KR" sz="1100" kern="0" spc="0" baseline="0" dirty="0" smtClean="0">
                          <a:solidFill>
                            <a:srgbClr val="191919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191919"/>
                          </a:solidFill>
                          <a:effectLst/>
                          <a:ea typeface="맑은 고딕"/>
                        </a:rPr>
                        <a:t>설계초기단계 개발환경 구축단계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10/20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H/W,S/W </a:t>
                      </a:r>
                      <a:r>
                        <a:rPr lang="ko-KR" altLang="en-US" sz="1100" kern="0" spc="0" dirty="0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구체적 설계</a:t>
                      </a:r>
                      <a:r>
                        <a:rPr lang="en-US" altLang="ko-KR" sz="1100" kern="0" spc="0" dirty="0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,DB</a:t>
                      </a:r>
                      <a:r>
                        <a:rPr lang="ko-KR" altLang="en-US" sz="1100" kern="0" spc="0" dirty="0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설계</a:t>
                      </a:r>
                      <a:r>
                        <a:rPr lang="en-US" altLang="ko-KR" sz="1100" kern="0" spc="0" dirty="0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,</a:t>
                      </a:r>
                      <a:r>
                        <a:rPr lang="ko-KR" altLang="en-US" sz="1100" kern="0" spc="0" dirty="0" err="1" smtClean="0">
                          <a:solidFill>
                            <a:srgbClr val="191919"/>
                          </a:solidFill>
                          <a:effectLst/>
                          <a:ea typeface="+mn-ea"/>
                        </a:rPr>
                        <a:t>프로그램플로우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10/27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프로그램 구현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테스트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12/1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48">
                <a:tc>
                  <a:txBody>
                    <a:bodyPr/>
                    <a:lstStyle/>
                    <a:p>
                      <a:pPr marL="20320" marR="381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통합 검증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12/8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962275" y="2727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76394" y="508369"/>
            <a:ext cx="2725031" cy="409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프로젝트 시연 </a:t>
            </a:r>
            <a:r>
              <a:rPr lang="en-US" altLang="ko-KR" sz="1400" dirty="0" smtClean="0"/>
              <a:t>12/11~12/15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934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62699" y="1481381"/>
            <a:ext cx="427672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b="1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b="1" dirty="0" smtClean="0"/>
              <a:t>개발언어 및 환경</a:t>
            </a:r>
            <a:endParaRPr lang="en-US" altLang="ko-KR" sz="12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en-US" altLang="ko-KR" sz="1200" dirty="0"/>
              <a:t>java/html/xml(</a:t>
            </a:r>
            <a:r>
              <a:rPr lang="ko-KR" altLang="en-US" sz="1200" dirty="0" err="1"/>
              <a:t>라즈베리파이</a:t>
            </a:r>
            <a:r>
              <a:rPr lang="en-US" altLang="ko-KR" sz="120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C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스케치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err="1" smtClean="0"/>
              <a:t>이클립스</a:t>
            </a:r>
            <a:r>
              <a:rPr lang="en-US" altLang="ko-KR" sz="1200" dirty="0" smtClean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스케치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스튜디오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/>
              <a:t>개발 </a:t>
            </a:r>
            <a:r>
              <a:rPr lang="en-US" altLang="ko-KR" sz="1200" dirty="0"/>
              <a:t>OS : windows10, </a:t>
            </a:r>
            <a:r>
              <a:rPr lang="en-US" altLang="ko-KR" sz="1200" dirty="0" err="1"/>
              <a:t>Raspbian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 MySQL</a:t>
            </a:r>
            <a:endParaRPr lang="ko-KR" altLang="en-US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b="1" dirty="0" smtClean="0"/>
              <a:t>무선 통신</a:t>
            </a:r>
            <a:endParaRPr lang="en-US" altLang="ko-KR" sz="12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무선 인터넷</a:t>
            </a:r>
            <a:r>
              <a:rPr lang="en-US" altLang="ko-KR" sz="1200" dirty="0" smtClean="0"/>
              <a:t>(Wi-Fi) : 802.11 b/g/n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블루투스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4.0</a:t>
            </a:r>
          </a:p>
          <a:p>
            <a:pPr lvl="1"/>
            <a:endParaRPr lang="en-US" altLang="ko-KR" sz="1200" b="1" dirty="0" smtClean="0"/>
          </a:p>
          <a:p>
            <a:pPr lvl="1"/>
            <a:r>
              <a:rPr lang="ko-KR" altLang="en-US" sz="1200" b="1" dirty="0" smtClean="0"/>
              <a:t>설치 항목과 위치 및 환경설정</a:t>
            </a: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내용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항목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</a:t>
            </a:r>
            <a:r>
              <a:rPr lang="ko-KR" altLang="en-US" sz="1200" dirty="0"/>
              <a:t>분</a:t>
            </a:r>
            <a:endParaRPr lang="en-US" altLang="ko-KR" sz="1200" dirty="0"/>
          </a:p>
          <a:p>
            <a:pPr lvl="1"/>
            <a:endParaRPr lang="en-US" altLang="ko-KR" sz="1200" dirty="0" smtClean="0"/>
          </a:p>
          <a:p>
            <a:endParaRPr lang="en-US" altLang="ko-KR" sz="12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10" name="TextBox 9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3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시스템 요구 사항</a:t>
              </a:r>
              <a:endParaRPr lang="ko-KR" altLang="en-US" sz="24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456780" y="1478878"/>
            <a:ext cx="424869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  <a:p>
            <a:pPr lvl="1"/>
            <a:r>
              <a:rPr lang="ko-KR" altLang="en-US" sz="1200" b="1" dirty="0" smtClean="0"/>
              <a:t>부</a:t>
            </a:r>
            <a:r>
              <a:rPr lang="ko-KR" altLang="en-US" sz="1200" b="1" dirty="0"/>
              <a:t>품</a:t>
            </a: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이노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라즈베리</a:t>
            </a:r>
            <a:r>
              <a:rPr lang="ko-KR" altLang="en-US" sz="1200" dirty="0" smtClean="0"/>
              <a:t> 파이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무선 인터넷</a:t>
            </a:r>
            <a:r>
              <a:rPr lang="en-US" altLang="ko-KR" sz="1200" dirty="0"/>
              <a:t>(Wi-Fi) : 802.11 </a:t>
            </a:r>
            <a:r>
              <a:rPr lang="en-US" altLang="ko-KR" sz="1200" dirty="0" smtClean="0"/>
              <a:t>b/g/n </a:t>
            </a:r>
            <a:r>
              <a:rPr lang="ko-KR" altLang="en-US" sz="1200" dirty="0" err="1" smtClean="0"/>
              <a:t>칩셋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블루투스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4.0 </a:t>
            </a:r>
            <a:r>
              <a:rPr lang="ko-KR" altLang="en-US" sz="1200" dirty="0" err="1" smtClean="0"/>
              <a:t>칩</a:t>
            </a:r>
            <a:r>
              <a:rPr lang="ko-KR" altLang="en-US" sz="1200" dirty="0" err="1"/>
              <a:t>셋</a:t>
            </a:r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b="1" dirty="0" smtClean="0"/>
              <a:t>센서</a:t>
            </a:r>
            <a:endParaRPr lang="en-US" altLang="ko-KR" sz="12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빗물감지 </a:t>
            </a:r>
            <a:r>
              <a:rPr lang="en-US" altLang="ko-KR" sz="1200" dirty="0" smtClean="0"/>
              <a:t>: YES/NO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미세먼지 </a:t>
            </a:r>
            <a:r>
              <a:rPr lang="en-US" altLang="ko-KR" sz="1200" dirty="0" smtClean="0"/>
              <a:t>: 0 to 500 </a:t>
            </a:r>
            <a:r>
              <a:rPr lang="ko-KR" altLang="en-US" sz="1200" dirty="0" smtClean="0"/>
              <a:t>㎍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㎥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b="1" dirty="0" smtClean="0"/>
              <a:t>기타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12V </a:t>
            </a:r>
            <a:r>
              <a:rPr lang="en-US" altLang="ko-KR" sz="1200" dirty="0"/>
              <a:t>DC </a:t>
            </a:r>
            <a:r>
              <a:rPr lang="ko-KR" altLang="en-US" sz="1200" dirty="0"/>
              <a:t>외부 전원 </a:t>
            </a:r>
            <a:r>
              <a:rPr lang="ko-KR" altLang="en-US" sz="1200" dirty="0" smtClean="0"/>
              <a:t>장치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창문과 연결장치 또는 창문기성품 구매</a:t>
            </a:r>
            <a:endParaRPr lang="en-US" altLang="ko-KR" sz="1200" dirty="0" smtClean="0"/>
          </a:p>
          <a:p>
            <a:pPr lvl="1"/>
            <a:endParaRPr lang="en-US" altLang="ko-KR" sz="1200" b="1" dirty="0" smtClean="0"/>
          </a:p>
          <a:p>
            <a:pPr lvl="1"/>
            <a:r>
              <a:rPr lang="ko-KR" altLang="en-US" sz="1200" b="1" dirty="0" smtClean="0"/>
              <a:t>구매방안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종류와 여유분 구매방안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lvl="1"/>
            <a:r>
              <a:rPr lang="ko-KR" altLang="en-US" sz="1200" b="1" dirty="0" smtClean="0"/>
              <a:t>실제 구현과의 차이점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예외적인 부품 및 구매방안</a:t>
            </a:r>
            <a:endParaRPr lang="en-US" altLang="ko-KR" sz="1200" dirty="0"/>
          </a:p>
        </p:txBody>
      </p:sp>
      <p:sp>
        <p:nvSpPr>
          <p:cNvPr id="13" name="순서도: 처리 12"/>
          <p:cNvSpPr/>
          <p:nvPr/>
        </p:nvSpPr>
        <p:spPr>
          <a:xfrm>
            <a:off x="6362700" y="1302002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S/W</a:t>
            </a:r>
            <a:endParaRPr lang="ko-KR" altLang="en-US" sz="1200" dirty="0"/>
          </a:p>
        </p:txBody>
      </p:sp>
      <p:sp>
        <p:nvSpPr>
          <p:cNvPr id="14" name="순서도: 처리 13"/>
          <p:cNvSpPr/>
          <p:nvPr/>
        </p:nvSpPr>
        <p:spPr>
          <a:xfrm>
            <a:off x="1456780" y="1302003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H/W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80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9648825" y="1352497"/>
            <a:ext cx="2278622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581524" y="1352497"/>
            <a:ext cx="4124325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04775" y="1342972"/>
            <a:ext cx="3171826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59" name="정육면체 58"/>
          <p:cNvSpPr/>
          <p:nvPr/>
        </p:nvSpPr>
        <p:spPr>
          <a:xfrm>
            <a:off x="4654931" y="2791321"/>
            <a:ext cx="3942744" cy="1761461"/>
          </a:xfrm>
          <a:prstGeom prst="cube">
            <a:avLst>
              <a:gd name="adj" fmla="val 728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6" y="1935945"/>
            <a:ext cx="829525" cy="732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7590" y="3530399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550" y="2975602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apache</a:t>
            </a:r>
            <a:r>
              <a:rPr lang="ko-KR" altLang="en-US" sz="1200" dirty="0" smtClean="0"/>
              <a:t>서버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904071" y="2343513"/>
            <a:ext cx="14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브라우저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639175" y="3565787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562350" y="3226301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63683" y="4649909"/>
            <a:ext cx="24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리포트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화면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창문 닫기 실행 화면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13754" y="5176586"/>
            <a:ext cx="3539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제어정보와 측정 데이터 전송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창문에 설치</a:t>
            </a:r>
            <a:r>
              <a:rPr lang="ko-KR" altLang="en-US" sz="1600" dirty="0"/>
              <a:t>된</a:t>
            </a:r>
            <a:r>
              <a:rPr lang="ko-KR" altLang="en-US" sz="1600" dirty="0" smtClean="0"/>
              <a:t> 먼지센서와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물 감지 센서로 측정한 값으로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창문을 닫을지 여부를 분석하여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조건이 만족하면 창문을 닫음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1557148" y="1718139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창문 닫기 제어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030072" y="3502969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1034135" y="3903142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/>
          <p:cNvSpPr/>
          <p:nvPr/>
        </p:nvSpPr>
        <p:spPr>
          <a:xfrm>
            <a:off x="216246" y="3318303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미세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먼지</a:t>
            </a:r>
            <a:endParaRPr lang="ko-KR" altLang="en-US" sz="1200" dirty="0"/>
          </a:p>
        </p:txBody>
      </p:sp>
      <p:sp>
        <p:nvSpPr>
          <p:cNvPr id="35" name="순서도: 처리 34"/>
          <p:cNvSpPr/>
          <p:nvPr/>
        </p:nvSpPr>
        <p:spPr>
          <a:xfrm>
            <a:off x="216246" y="3783936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물감지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302108" y="305245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/>
              <a:t>센싱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1006840" y="3183761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mtClean="0"/>
              <a:t>데이터 수집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79848" y="2599728"/>
            <a:ext cx="985003" cy="3064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판단로직</a:t>
            </a:r>
            <a:endParaRPr lang="en-US" altLang="ko-KR" sz="1200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659543" y="3004690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4689522" y="2609564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373895" y="3673155"/>
            <a:ext cx="305492" cy="1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9760296" y="2973282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63667" y="2967581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550" y="2607010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+ java1.8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942171" y="41626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크롬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0912" y="4160795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크롬</a:t>
            </a:r>
            <a:endParaRPr lang="ko-KR" altLang="en-US" sz="1100" dirty="0"/>
          </a:p>
        </p:txBody>
      </p:sp>
      <p:sp>
        <p:nvSpPr>
          <p:cNvPr id="57" name="정육면체 56"/>
          <p:cNvSpPr/>
          <p:nvPr/>
        </p:nvSpPr>
        <p:spPr>
          <a:xfrm>
            <a:off x="1648735" y="3417713"/>
            <a:ext cx="853671" cy="481020"/>
          </a:xfrm>
          <a:prstGeom prst="cube">
            <a:avLst>
              <a:gd name="adj" fmla="val 68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514645" y="1348807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63" name="왼쪽/오른쪽 화살표 62"/>
          <p:cNvSpPr/>
          <p:nvPr/>
        </p:nvSpPr>
        <p:spPr>
          <a:xfrm>
            <a:off x="8782050" y="3273926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571550" y="3339748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JDBC</a:t>
            </a:r>
            <a:endParaRPr lang="ko-KR" altLang="en-US" sz="1200" dirty="0"/>
          </a:p>
        </p:txBody>
      </p:sp>
      <p:sp>
        <p:nvSpPr>
          <p:cNvPr id="61" name="원통 60"/>
          <p:cNvSpPr/>
          <p:nvPr/>
        </p:nvSpPr>
        <p:spPr>
          <a:xfrm>
            <a:off x="6297622" y="3374334"/>
            <a:ext cx="1048178" cy="56836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4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시스템 구성도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843883" y="4001108"/>
            <a:ext cx="1995191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측정 일시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측정값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처리여부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1621953" y="1348807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66" name="순서도: 처리 65"/>
          <p:cNvSpPr/>
          <p:nvPr/>
        </p:nvSpPr>
        <p:spPr>
          <a:xfrm>
            <a:off x="113754" y="1149603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1294970" y="2013414"/>
            <a:ext cx="171275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</a:t>
            </a:r>
            <a:endParaRPr lang="ko-KR" altLang="en-US" sz="1200" dirty="0"/>
          </a:p>
        </p:txBody>
      </p:sp>
      <p:sp>
        <p:nvSpPr>
          <p:cNvPr id="68" name="순서도: 처리 67"/>
          <p:cNvSpPr/>
          <p:nvPr/>
        </p:nvSpPr>
        <p:spPr>
          <a:xfrm>
            <a:off x="4590504" y="115912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70" name="순서도: 처리 69"/>
          <p:cNvSpPr/>
          <p:nvPr/>
        </p:nvSpPr>
        <p:spPr>
          <a:xfrm>
            <a:off x="9657804" y="115912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997157" y="2404784"/>
            <a:ext cx="1228145" cy="9468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592874" y="5195262"/>
            <a:ext cx="411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수신한 값은 </a:t>
            </a:r>
            <a:r>
              <a:rPr lang="ko-KR" altLang="en-US" sz="1600" dirty="0"/>
              <a:t>데이터로 </a:t>
            </a:r>
            <a:r>
              <a:rPr lang="ko-KR" altLang="en-US" sz="1600" dirty="0" smtClean="0"/>
              <a:t>저장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사용자의 검색 조건에 맞는 값 리턴</a:t>
            </a:r>
            <a:endParaRPr lang="en-US" altLang="ko-KR" sz="16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9648825" y="5195262"/>
            <a:ext cx="205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 검색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검색 결과 표출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 수동제어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5321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9648825" y="1352497"/>
            <a:ext cx="2278622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581524" y="1352497"/>
            <a:ext cx="4124325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36556" y="1352497"/>
            <a:ext cx="3171826" cy="381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59" name="정육면체 58"/>
          <p:cNvSpPr/>
          <p:nvPr/>
        </p:nvSpPr>
        <p:spPr>
          <a:xfrm>
            <a:off x="4654931" y="2791321"/>
            <a:ext cx="3942744" cy="1761461"/>
          </a:xfrm>
          <a:prstGeom prst="cube">
            <a:avLst>
              <a:gd name="adj" fmla="val 728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6" y="1935945"/>
            <a:ext cx="829525" cy="732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4970" y="2032464"/>
            <a:ext cx="1712752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87590" y="3530399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550" y="2975602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apache</a:t>
            </a:r>
            <a:r>
              <a:rPr lang="ko-KR" altLang="en-US" sz="1200" dirty="0" smtClean="0"/>
              <a:t>서버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46946" y="2343513"/>
            <a:ext cx="14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브라우저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639175" y="3565787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562350" y="3226301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63683" y="4649909"/>
            <a:ext cx="24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리포트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화면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창문 닫기 실행 화면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209675" y="5483179"/>
            <a:ext cx="1017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창문에 설치</a:t>
            </a:r>
            <a:r>
              <a:rPr lang="ko-KR" altLang="en-US" sz="1600" dirty="0"/>
              <a:t>된</a:t>
            </a:r>
            <a:r>
              <a:rPr lang="ko-KR" altLang="en-US" sz="1600" dirty="0" smtClean="0"/>
              <a:t> 먼지센서와 물 감지 센서로 측정한 데이터로 창문 제어 흐름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사용자가 직접 브라우저를 통한 창문제어 흐름</a:t>
            </a:r>
            <a:endParaRPr lang="en-US" altLang="ko-KR" sz="16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1223773" y="1718139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창문 닫기 제어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030072" y="3922069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1034135" y="4322242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/>
          <p:cNvSpPr/>
          <p:nvPr/>
        </p:nvSpPr>
        <p:spPr>
          <a:xfrm>
            <a:off x="216246" y="3737403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미세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먼지</a:t>
            </a:r>
            <a:endParaRPr lang="ko-KR" altLang="en-US" sz="1200" dirty="0"/>
          </a:p>
        </p:txBody>
      </p:sp>
      <p:sp>
        <p:nvSpPr>
          <p:cNvPr id="35" name="순서도: 처리 34"/>
          <p:cNvSpPr/>
          <p:nvPr/>
        </p:nvSpPr>
        <p:spPr>
          <a:xfrm>
            <a:off x="216246" y="4203036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물감지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302108" y="347155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/>
              <a:t>센싱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1006840" y="3602861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데이터 수집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79848" y="2999778"/>
            <a:ext cx="985003" cy="3064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판단로직</a:t>
            </a:r>
            <a:endParaRPr lang="en-US" altLang="ko-KR" sz="1200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659543" y="3423790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4689522" y="2609564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373895" y="4092255"/>
            <a:ext cx="305492" cy="1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9760296" y="2973282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63667" y="2967581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550" y="2607010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+ java1.8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942171" y="41626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크롬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0912" y="4160795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크롬</a:t>
            </a:r>
            <a:endParaRPr lang="ko-KR" altLang="en-US" sz="1100" dirty="0"/>
          </a:p>
        </p:txBody>
      </p:sp>
      <p:sp>
        <p:nvSpPr>
          <p:cNvPr id="57" name="정육면체 56"/>
          <p:cNvSpPr/>
          <p:nvPr/>
        </p:nvSpPr>
        <p:spPr>
          <a:xfrm>
            <a:off x="1648735" y="3836813"/>
            <a:ext cx="853671" cy="481020"/>
          </a:xfrm>
          <a:prstGeom prst="cube">
            <a:avLst>
              <a:gd name="adj" fmla="val 68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514645" y="1348807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63" name="왼쪽/오른쪽 화살표 62"/>
          <p:cNvSpPr/>
          <p:nvPr/>
        </p:nvSpPr>
        <p:spPr>
          <a:xfrm>
            <a:off x="8782050" y="3273926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571550" y="3339748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JDBC</a:t>
            </a:r>
            <a:endParaRPr lang="ko-KR" altLang="en-US" sz="1200" dirty="0"/>
          </a:p>
        </p:txBody>
      </p:sp>
      <p:sp>
        <p:nvSpPr>
          <p:cNvPr id="61" name="원통 60"/>
          <p:cNvSpPr/>
          <p:nvPr/>
        </p:nvSpPr>
        <p:spPr>
          <a:xfrm>
            <a:off x="6297622" y="3374334"/>
            <a:ext cx="1048178" cy="56836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3726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5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프로그램 흐름도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843883" y="4001108"/>
            <a:ext cx="1995191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측정 일시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측정값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처리여부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1621953" y="1348807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66" name="순서도: 처리 65"/>
          <p:cNvSpPr/>
          <p:nvPr/>
        </p:nvSpPr>
        <p:spPr>
          <a:xfrm>
            <a:off x="113754" y="1149603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68" name="순서도: 처리 67"/>
          <p:cNvSpPr/>
          <p:nvPr/>
        </p:nvSpPr>
        <p:spPr>
          <a:xfrm>
            <a:off x="4590504" y="115912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70" name="순서도: 처리 69"/>
          <p:cNvSpPr/>
          <p:nvPr/>
        </p:nvSpPr>
        <p:spPr>
          <a:xfrm>
            <a:off x="9657804" y="115912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sp>
        <p:nvSpPr>
          <p:cNvPr id="50" name="순서도: 처리 49"/>
          <p:cNvSpPr/>
          <p:nvPr/>
        </p:nvSpPr>
        <p:spPr>
          <a:xfrm>
            <a:off x="405724" y="4618133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53" name="순서도: 처리 52"/>
          <p:cNvSpPr/>
          <p:nvPr/>
        </p:nvSpPr>
        <p:spPr>
          <a:xfrm>
            <a:off x="1369953" y="3483485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</a:t>
            </a:r>
            <a:endParaRPr lang="en-US" altLang="ko-KR" sz="1000" dirty="0"/>
          </a:p>
        </p:txBody>
      </p:sp>
      <p:sp>
        <p:nvSpPr>
          <p:cNvPr id="55" name="순서도: 처리 54"/>
          <p:cNvSpPr/>
          <p:nvPr/>
        </p:nvSpPr>
        <p:spPr>
          <a:xfrm>
            <a:off x="2582471" y="3082061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</a:t>
            </a:r>
            <a:endParaRPr lang="en-US" altLang="ko-KR" sz="1000" dirty="0"/>
          </a:p>
        </p:txBody>
      </p:sp>
      <p:sp>
        <p:nvSpPr>
          <p:cNvPr id="56" name="순서도: 처리 55"/>
          <p:cNvSpPr/>
          <p:nvPr/>
        </p:nvSpPr>
        <p:spPr>
          <a:xfrm>
            <a:off x="2493376" y="1766638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4</a:t>
            </a:r>
            <a:endParaRPr lang="en-US" altLang="ko-KR" sz="1000" dirty="0"/>
          </a:p>
        </p:txBody>
      </p:sp>
      <p:sp>
        <p:nvSpPr>
          <p:cNvPr id="58" name="순서도: 처리 57"/>
          <p:cNvSpPr/>
          <p:nvPr/>
        </p:nvSpPr>
        <p:spPr>
          <a:xfrm>
            <a:off x="2646070" y="4802646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5</a:t>
            </a:r>
            <a:endParaRPr lang="en-US" altLang="ko-KR" sz="1000" dirty="0"/>
          </a:p>
        </p:txBody>
      </p:sp>
      <p:sp>
        <p:nvSpPr>
          <p:cNvPr id="60" name="순서도: 처리 59"/>
          <p:cNvSpPr/>
          <p:nvPr/>
        </p:nvSpPr>
        <p:spPr>
          <a:xfrm>
            <a:off x="4828449" y="4001543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6</a:t>
            </a:r>
            <a:endParaRPr lang="en-US" altLang="ko-KR" sz="1000" dirty="0"/>
          </a:p>
        </p:txBody>
      </p:sp>
      <p:sp>
        <p:nvSpPr>
          <p:cNvPr id="71" name="순서도: 처리 70"/>
          <p:cNvSpPr/>
          <p:nvPr/>
        </p:nvSpPr>
        <p:spPr>
          <a:xfrm>
            <a:off x="6695711" y="4366802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7</a:t>
            </a:r>
            <a:endParaRPr lang="en-US" altLang="ko-KR" sz="1000" dirty="0"/>
          </a:p>
        </p:txBody>
      </p:sp>
      <p:sp>
        <p:nvSpPr>
          <p:cNvPr id="72" name="순서도: 처리 71"/>
          <p:cNvSpPr/>
          <p:nvPr/>
        </p:nvSpPr>
        <p:spPr>
          <a:xfrm>
            <a:off x="10626530" y="518175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73" name="순서도: 처리 72"/>
          <p:cNvSpPr/>
          <p:nvPr/>
        </p:nvSpPr>
        <p:spPr>
          <a:xfrm>
            <a:off x="6374303" y="4342434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5132327" y="4001543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3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2948397" y="480264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4</a:t>
            </a:r>
            <a:endParaRPr lang="en-US" altLang="ko-KR" sz="1000" dirty="0"/>
          </a:p>
        </p:txBody>
      </p:sp>
      <p:sp>
        <p:nvSpPr>
          <p:cNvPr id="76" name="순서도: 처리 75"/>
          <p:cNvSpPr/>
          <p:nvPr/>
        </p:nvSpPr>
        <p:spPr>
          <a:xfrm>
            <a:off x="2794519" y="1755945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5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909415" y="5797135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78" name="순서도: 처리 77"/>
          <p:cNvSpPr/>
          <p:nvPr/>
        </p:nvSpPr>
        <p:spPr>
          <a:xfrm>
            <a:off x="908135" y="5546975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cxnSp>
        <p:nvCxnSpPr>
          <p:cNvPr id="79" name="꺾인 연결선 78"/>
          <p:cNvCxnSpPr/>
          <p:nvPr/>
        </p:nvCxnSpPr>
        <p:spPr>
          <a:xfrm rot="16200000" flipV="1">
            <a:off x="883471" y="2518472"/>
            <a:ext cx="1455520" cy="946885"/>
          </a:xfrm>
          <a:prstGeom prst="bentConnector3">
            <a:avLst>
              <a:gd name="adj1" fmla="val 997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처리 79"/>
          <p:cNvSpPr/>
          <p:nvPr/>
        </p:nvSpPr>
        <p:spPr>
          <a:xfrm>
            <a:off x="10966539" y="5192119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81" name="순서도: 처리 80"/>
          <p:cNvSpPr/>
          <p:nvPr/>
        </p:nvSpPr>
        <p:spPr>
          <a:xfrm>
            <a:off x="6060748" y="4355982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82" name="순서도: 처리 81"/>
          <p:cNvSpPr/>
          <p:nvPr/>
        </p:nvSpPr>
        <p:spPr>
          <a:xfrm>
            <a:off x="11050769" y="2032464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</a:t>
            </a:r>
            <a:endParaRPr lang="en-US" altLang="ko-KR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1221441" y="5956593"/>
            <a:ext cx="89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</a:t>
            </a:r>
            <a:r>
              <a:rPr lang="ko-KR" altLang="en-US" sz="1600" dirty="0"/>
              <a:t>회</a:t>
            </a:r>
            <a:endParaRPr lang="en-US" altLang="ko-KR" sz="1600" dirty="0" smtClean="0"/>
          </a:p>
        </p:txBody>
      </p:sp>
      <p:sp>
        <p:nvSpPr>
          <p:cNvPr id="84" name="순서도: 처리 83"/>
          <p:cNvSpPr/>
          <p:nvPr/>
        </p:nvSpPr>
        <p:spPr>
          <a:xfrm>
            <a:off x="908135" y="6019363"/>
            <a:ext cx="245366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13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425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6</a:t>
              </a:r>
              <a:r>
                <a:rPr lang="en-US" altLang="ko-KR" sz="2400" dirty="0" smtClean="0"/>
                <a:t>. H/W , S/W </a:t>
              </a:r>
              <a:r>
                <a:rPr lang="ko-KR" altLang="en-US" sz="2400" dirty="0" smtClean="0"/>
                <a:t>기능 흐름도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순서도: 처리 107"/>
          <p:cNvSpPr/>
          <p:nvPr/>
        </p:nvSpPr>
        <p:spPr>
          <a:xfrm>
            <a:off x="2071160" y="5360527"/>
            <a:ext cx="1257301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빗물감지센</a:t>
            </a:r>
            <a:r>
              <a:rPr lang="ko-KR" altLang="en-US" sz="1200" dirty="0"/>
              <a:t>서</a:t>
            </a:r>
            <a:endParaRPr lang="en-US" altLang="ko-KR" sz="1200" dirty="0" smtClean="0"/>
          </a:p>
        </p:txBody>
      </p:sp>
      <p:pic>
        <p:nvPicPr>
          <p:cNvPr id="1026" name="Picture 2" descr="D:\R&amp;D 개발기획서\그림자료\아두이노 구조도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6" y="955295"/>
            <a:ext cx="8203717" cy="514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순서도: 처리 103"/>
          <p:cNvSpPr/>
          <p:nvPr/>
        </p:nvSpPr>
        <p:spPr>
          <a:xfrm>
            <a:off x="3810597" y="3348927"/>
            <a:ext cx="974379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아두이</a:t>
            </a:r>
            <a:r>
              <a:rPr lang="ko-KR" altLang="en-US" sz="1200" dirty="0" err="1"/>
              <a:t>노</a:t>
            </a:r>
            <a:endParaRPr lang="en-US" altLang="ko-KR" sz="12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36" y="4885784"/>
            <a:ext cx="980661" cy="757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순서도: 처리 16"/>
          <p:cNvSpPr/>
          <p:nvPr/>
        </p:nvSpPr>
        <p:spPr>
          <a:xfrm>
            <a:off x="1715097" y="2866286"/>
            <a:ext cx="12192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L298N</a:t>
            </a:r>
          </a:p>
          <a:p>
            <a:pPr algn="ctr"/>
            <a:r>
              <a:rPr lang="en-US" altLang="ko-KR" sz="1200" dirty="0" smtClean="0"/>
              <a:t>H-</a:t>
            </a:r>
            <a:r>
              <a:rPr lang="ko-KR" altLang="en-US" sz="1200" dirty="0" err="1" smtClean="0"/>
              <a:t>브릿지모듈</a:t>
            </a:r>
            <a:endParaRPr lang="en-US" altLang="ko-KR" sz="12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71" y="4908962"/>
            <a:ext cx="829525" cy="732618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467850" y="104776"/>
            <a:ext cx="2638425" cy="6667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PIN </a:t>
            </a:r>
            <a:r>
              <a:rPr lang="ko-KR" altLang="en-US" sz="1400" dirty="0" smtClean="0"/>
              <a:t>연결정보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사용내역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r>
              <a:rPr lang="en-US" altLang="ko-KR" sz="1000" dirty="0" smtClean="0"/>
              <a:t>L298N H-</a:t>
            </a:r>
            <a:r>
              <a:rPr lang="ko-KR" altLang="en-US" sz="1000" dirty="0" err="1" smtClean="0"/>
              <a:t>브릿지모듈</a:t>
            </a:r>
            <a:endParaRPr lang="en-US" altLang="ko-KR" sz="1000" dirty="0" smtClean="0"/>
          </a:p>
          <a:p>
            <a:r>
              <a:rPr lang="en-US" altLang="ko-KR" sz="1000" dirty="0" smtClean="0"/>
              <a:t>  1</a:t>
            </a:r>
            <a:endParaRPr lang="en-US" altLang="ko-KR" sz="1000" dirty="0"/>
          </a:p>
          <a:p>
            <a:r>
              <a:rPr lang="en-US" altLang="ko-KR" sz="1000" dirty="0"/>
              <a:t>  2</a:t>
            </a:r>
          </a:p>
          <a:p>
            <a:r>
              <a:rPr lang="en-US" altLang="ko-KR" sz="1000" dirty="0"/>
              <a:t>  3</a:t>
            </a:r>
          </a:p>
          <a:p>
            <a:r>
              <a:rPr lang="en-US" altLang="ko-KR" sz="1000" dirty="0" smtClean="0"/>
              <a:t>  4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5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6 </a:t>
            </a:r>
            <a:r>
              <a:rPr lang="ko-KR" altLang="en-US" sz="1000" dirty="0" smtClean="0"/>
              <a:t>외부전</a:t>
            </a:r>
            <a:r>
              <a:rPr lang="ko-KR" altLang="en-US" sz="1000" dirty="0"/>
              <a:t>원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7</a:t>
            </a:r>
          </a:p>
          <a:p>
            <a:r>
              <a:rPr lang="ko-KR" altLang="en-US" sz="1000" dirty="0" err="1" smtClean="0"/>
              <a:t>불루투스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1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2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3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4</a:t>
            </a:r>
          </a:p>
          <a:p>
            <a:r>
              <a:rPr lang="ko-KR" altLang="en-US" sz="1000" dirty="0" smtClean="0"/>
              <a:t>먼지센서</a:t>
            </a:r>
            <a:endParaRPr lang="en-US" altLang="ko-KR" sz="1000" dirty="0" smtClean="0"/>
          </a:p>
          <a:p>
            <a:r>
              <a:rPr lang="en-US" altLang="ko-KR" sz="1000" dirty="0" smtClean="0"/>
              <a:t>  1</a:t>
            </a:r>
            <a:endParaRPr lang="en-US" altLang="ko-KR" sz="1000" dirty="0"/>
          </a:p>
          <a:p>
            <a:r>
              <a:rPr lang="en-US" altLang="ko-KR" sz="1000" dirty="0"/>
              <a:t>  2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smtClean="0"/>
              <a:t>3</a:t>
            </a:r>
          </a:p>
          <a:p>
            <a:r>
              <a:rPr lang="ko-KR" altLang="en-US" sz="1000" dirty="0" smtClean="0"/>
              <a:t>빗물감지센서</a:t>
            </a:r>
            <a:endParaRPr lang="en-US" altLang="ko-KR" sz="1000" dirty="0" smtClean="0"/>
          </a:p>
          <a:p>
            <a:r>
              <a:rPr lang="en-US" altLang="ko-KR" sz="1000" dirty="0" smtClean="0"/>
              <a:t>  1</a:t>
            </a:r>
            <a:endParaRPr lang="en-US" altLang="ko-KR" sz="1000" dirty="0"/>
          </a:p>
          <a:p>
            <a:r>
              <a:rPr lang="en-US" altLang="ko-KR" sz="1000" dirty="0"/>
              <a:t>  2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smtClean="0"/>
              <a:t>3</a:t>
            </a:r>
          </a:p>
          <a:p>
            <a:r>
              <a:rPr lang="en-US" altLang="ko-KR" sz="1000" dirty="0" smtClean="0"/>
              <a:t>  4</a:t>
            </a:r>
          </a:p>
          <a:p>
            <a:r>
              <a:rPr lang="en-US" altLang="ko-KR" sz="1000" dirty="0" smtClean="0"/>
              <a:t>  5</a:t>
            </a:r>
          </a:p>
          <a:p>
            <a:r>
              <a:rPr lang="ko-KR" altLang="en-US" sz="1000" dirty="0" err="1" smtClean="0"/>
              <a:t>아두이노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디지털</a:t>
            </a:r>
            <a:endParaRPr lang="en-US" altLang="ko-KR" sz="1000" dirty="0" smtClean="0"/>
          </a:p>
          <a:p>
            <a:r>
              <a:rPr lang="en-US" altLang="ko-KR" sz="1000" dirty="0" smtClean="0"/>
              <a:t>   1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en-US" altLang="ko-KR" sz="1000" dirty="0"/>
              <a:t>2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smtClean="0"/>
              <a:t> 3</a:t>
            </a:r>
          </a:p>
          <a:p>
            <a:r>
              <a:rPr lang="en-US" altLang="ko-KR" sz="1000" dirty="0" smtClean="0"/>
              <a:t>   4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5</a:t>
            </a:r>
            <a:endParaRPr lang="en-US" altLang="ko-KR" sz="1000" dirty="0"/>
          </a:p>
          <a:p>
            <a:r>
              <a:rPr lang="en-US" altLang="ko-KR" sz="1000" dirty="0" smtClean="0"/>
              <a:t>  </a:t>
            </a:r>
            <a:r>
              <a:rPr lang="ko-KR" altLang="en-US" sz="1000" dirty="0" smtClean="0"/>
              <a:t>아날로그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en-US" altLang="ko-KR" sz="1000" dirty="0" smtClean="0"/>
              <a:t> 1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전원</a:t>
            </a:r>
            <a:endParaRPr lang="en-US" altLang="ko-KR" sz="1000" dirty="0" smtClean="0"/>
          </a:p>
          <a:p>
            <a:r>
              <a:rPr lang="en-US" altLang="ko-KR" sz="1000" dirty="0" smtClean="0"/>
              <a:t>   1</a:t>
            </a:r>
          </a:p>
          <a:p>
            <a:r>
              <a:rPr lang="en-US" altLang="ko-KR" sz="1000" dirty="0" smtClean="0"/>
              <a:t>   2</a:t>
            </a:r>
          </a:p>
          <a:p>
            <a:r>
              <a:rPr lang="ko-KR" altLang="en-US" sz="1000" dirty="0" err="1" smtClean="0"/>
              <a:t>라즈베리파이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1</a:t>
            </a:r>
          </a:p>
          <a:p>
            <a:r>
              <a:rPr lang="en-US" altLang="ko-KR" sz="1000" dirty="0" smtClean="0"/>
              <a:t>  2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3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4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4165281" y="6154952"/>
            <a:ext cx="1477122" cy="273896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아두이노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DC 5V </a:t>
            </a:r>
            <a:r>
              <a:rPr lang="ko-KR" altLang="en-US" sz="1000" dirty="0" smtClean="0"/>
              <a:t>출력</a:t>
            </a:r>
            <a:endParaRPr lang="en-US" altLang="ko-KR" sz="1000" dirty="0" smtClean="0"/>
          </a:p>
        </p:txBody>
      </p:sp>
      <p:sp>
        <p:nvSpPr>
          <p:cNvPr id="43" name="순서도: 처리 42"/>
          <p:cNvSpPr/>
          <p:nvPr/>
        </p:nvSpPr>
        <p:spPr>
          <a:xfrm>
            <a:off x="2139403" y="2248156"/>
            <a:ext cx="998997" cy="273896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12V</a:t>
            </a:r>
            <a:r>
              <a:rPr lang="ko-KR" altLang="en-US" sz="1000" dirty="0" smtClean="0"/>
              <a:t>외부전원</a:t>
            </a:r>
            <a:endParaRPr lang="en-US" altLang="ko-KR" sz="1000" dirty="0" smtClean="0"/>
          </a:p>
        </p:txBody>
      </p:sp>
      <p:sp>
        <p:nvSpPr>
          <p:cNvPr id="46" name="순서도: 처리 45"/>
          <p:cNvSpPr/>
          <p:nvPr/>
        </p:nvSpPr>
        <p:spPr>
          <a:xfrm>
            <a:off x="5105997" y="2788120"/>
            <a:ext cx="974379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불루투스</a:t>
            </a:r>
            <a:endParaRPr lang="en-US" altLang="ko-KR" sz="1200" dirty="0" smtClean="0"/>
          </a:p>
        </p:txBody>
      </p:sp>
      <p:sp>
        <p:nvSpPr>
          <p:cNvPr id="47" name="순서도: 처리 46"/>
          <p:cNvSpPr/>
          <p:nvPr/>
        </p:nvSpPr>
        <p:spPr>
          <a:xfrm>
            <a:off x="8011932" y="5686405"/>
            <a:ext cx="974379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빗</a:t>
            </a:r>
            <a:r>
              <a:rPr lang="ko-KR" altLang="en-US" sz="1200" dirty="0"/>
              <a:t>물</a:t>
            </a:r>
            <a:r>
              <a:rPr lang="ko-KR" altLang="en-US" sz="1200" dirty="0" smtClean="0"/>
              <a:t>센서</a:t>
            </a:r>
            <a:endParaRPr lang="en-US" altLang="ko-KR" sz="1200" dirty="0" smtClean="0"/>
          </a:p>
        </p:txBody>
      </p:sp>
      <p:sp>
        <p:nvSpPr>
          <p:cNvPr id="50" name="순서도: 처리 49"/>
          <p:cNvSpPr/>
          <p:nvPr/>
        </p:nvSpPr>
        <p:spPr>
          <a:xfrm>
            <a:off x="197785" y="4349380"/>
            <a:ext cx="1760090" cy="488724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 </a:t>
            </a:r>
            <a:r>
              <a:rPr lang="en-US" altLang="ko-KR" sz="1000" dirty="0" smtClean="0"/>
              <a:t>DC12V</a:t>
            </a:r>
            <a:r>
              <a:rPr lang="ko-KR" altLang="en-US" sz="1000" dirty="0" smtClean="0"/>
              <a:t>전원 출력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S/W </a:t>
            </a:r>
            <a:r>
              <a:rPr lang="ko-KR" altLang="en-US" sz="1000" dirty="0" smtClean="0"/>
              <a:t>상에서 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정방향</a:t>
            </a:r>
            <a:r>
              <a:rPr lang="ko-KR" altLang="en-US" sz="1000" dirty="0" smtClean="0"/>
              <a:t> 역방향조절</a:t>
            </a:r>
            <a:endParaRPr lang="en-US" altLang="ko-KR" sz="1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04" y="4651764"/>
            <a:ext cx="794894" cy="99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순서도: 처리 54"/>
          <p:cNvSpPr/>
          <p:nvPr/>
        </p:nvSpPr>
        <p:spPr>
          <a:xfrm>
            <a:off x="2680760" y="4600039"/>
            <a:ext cx="1152995" cy="273896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 </a:t>
            </a:r>
            <a:r>
              <a:rPr lang="en-US" altLang="ko-KR" sz="1000" dirty="0" smtClean="0"/>
              <a:t>DC5V</a:t>
            </a:r>
            <a:r>
              <a:rPr lang="ko-KR" altLang="en-US" sz="1000" dirty="0" smtClean="0"/>
              <a:t>전원 출력</a:t>
            </a:r>
            <a:endParaRPr lang="en-US" altLang="ko-KR" sz="1000" dirty="0" smtClean="0"/>
          </a:p>
        </p:txBody>
      </p:sp>
      <p:sp>
        <p:nvSpPr>
          <p:cNvPr id="56" name="순서도: 처리 55"/>
          <p:cNvSpPr/>
          <p:nvPr/>
        </p:nvSpPr>
        <p:spPr>
          <a:xfrm>
            <a:off x="4137275" y="5143223"/>
            <a:ext cx="1152995" cy="273896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 </a:t>
            </a:r>
            <a:r>
              <a:rPr lang="en-US" altLang="ko-KR" sz="1000" dirty="0" smtClean="0"/>
              <a:t>DC5V</a:t>
            </a:r>
            <a:r>
              <a:rPr lang="ko-KR" altLang="en-US" sz="1000" dirty="0" smtClean="0"/>
              <a:t>전원 입력</a:t>
            </a:r>
            <a:endParaRPr lang="en-US" altLang="ko-KR" sz="1000" dirty="0" smtClean="0"/>
          </a:p>
        </p:txBody>
      </p:sp>
      <p:sp>
        <p:nvSpPr>
          <p:cNvPr id="57" name="순서도: 처리 56"/>
          <p:cNvSpPr/>
          <p:nvPr/>
        </p:nvSpPr>
        <p:spPr>
          <a:xfrm>
            <a:off x="7621407" y="2830978"/>
            <a:ext cx="1212504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라즈베리파이</a:t>
            </a:r>
            <a:endParaRPr lang="en-US" altLang="ko-KR" sz="1200" dirty="0" smtClean="0"/>
          </a:p>
        </p:txBody>
      </p:sp>
      <p:sp>
        <p:nvSpPr>
          <p:cNvPr id="58" name="순서도: 처리 57"/>
          <p:cNvSpPr/>
          <p:nvPr/>
        </p:nvSpPr>
        <p:spPr>
          <a:xfrm>
            <a:off x="6173607" y="2802402"/>
            <a:ext cx="974379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먼지센서</a:t>
            </a:r>
            <a:endParaRPr lang="en-US" altLang="ko-KR" sz="1200" dirty="0" smtClean="0"/>
          </a:p>
        </p:txBody>
      </p:sp>
      <p:cxnSp>
        <p:nvCxnSpPr>
          <p:cNvPr id="8" name="꺾인 연결선 7"/>
          <p:cNvCxnSpPr/>
          <p:nvPr/>
        </p:nvCxnSpPr>
        <p:spPr>
          <a:xfrm rot="5400000">
            <a:off x="2030133" y="4626778"/>
            <a:ext cx="523880" cy="365624"/>
          </a:xfrm>
          <a:prstGeom prst="bentConnector3">
            <a:avLst>
              <a:gd name="adj1" fmla="val 10272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5400000">
            <a:off x="1957856" y="4729199"/>
            <a:ext cx="793829" cy="468831"/>
          </a:xfrm>
          <a:prstGeom prst="bentConnector3">
            <a:avLst>
              <a:gd name="adj1" fmla="val 100395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/>
          <p:cNvSpPr/>
          <p:nvPr/>
        </p:nvSpPr>
        <p:spPr>
          <a:xfrm>
            <a:off x="6470297" y="5046201"/>
            <a:ext cx="677689" cy="273896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DC 5V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82103" y="857043"/>
            <a:ext cx="2195231" cy="184665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fontAlgn="t"/>
            <a:r>
              <a:rPr lang="ko-KR" altLang="en-US" sz="1000" dirty="0" smtClean="0">
                <a:solidFill>
                  <a:srgbClr val="7A9E74"/>
                </a:solidFill>
              </a:rPr>
              <a:t>데이터 서버로 </a:t>
            </a:r>
            <a:r>
              <a:rPr lang="ko-KR" altLang="en-US" sz="1000" dirty="0">
                <a:solidFill>
                  <a:srgbClr val="7A9E74"/>
                </a:solidFill>
              </a:rPr>
              <a:t>보내는 </a:t>
            </a:r>
            <a:r>
              <a:rPr lang="ko-KR" altLang="en-US" sz="1000" dirty="0" smtClean="0">
                <a:solidFill>
                  <a:srgbClr val="7A9E74"/>
                </a:solidFill>
              </a:rPr>
              <a:t>구조</a:t>
            </a:r>
            <a:r>
              <a:rPr lang="en-US" altLang="ko-KR" sz="1000" dirty="0" smtClean="0">
                <a:solidFill>
                  <a:srgbClr val="7A9E74"/>
                </a:solidFill>
              </a:rPr>
              <a:t>(</a:t>
            </a:r>
            <a:r>
              <a:rPr lang="ko-KR" altLang="en-US" sz="1000" dirty="0" smtClean="0">
                <a:solidFill>
                  <a:srgbClr val="7A9E74"/>
                </a:solidFill>
              </a:rPr>
              <a:t>웹 </a:t>
            </a:r>
            <a:r>
              <a:rPr lang="ko-KR" altLang="en-US" sz="1000" dirty="0" err="1" smtClean="0">
                <a:solidFill>
                  <a:srgbClr val="7A9E74"/>
                </a:solidFill>
              </a:rPr>
              <a:t>버젼</a:t>
            </a:r>
            <a:r>
              <a:rPr lang="en-US" altLang="ko-KR" sz="1000" dirty="0" smtClean="0">
                <a:solidFill>
                  <a:srgbClr val="7A9E74"/>
                </a:solidFill>
              </a:rPr>
              <a:t>)</a:t>
            </a:r>
            <a:endParaRPr lang="en-US" altLang="ko-KR" sz="800" dirty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 smtClean="0">
                <a:solidFill>
                  <a:srgbClr val="7A9E74"/>
                </a:solidFill>
              </a:rPr>
              <a:t>1.2GHz </a:t>
            </a:r>
            <a:r>
              <a:rPr lang="en-US" altLang="ko-KR" sz="800" dirty="0">
                <a:solidFill>
                  <a:srgbClr val="7A9E74"/>
                </a:solidFill>
              </a:rPr>
              <a:t>64</a:t>
            </a:r>
            <a:r>
              <a:rPr lang="ko-KR" altLang="ko-KR" sz="800" dirty="0">
                <a:solidFill>
                  <a:srgbClr val="7A9E74"/>
                </a:solidFill>
              </a:rPr>
              <a:t>비트 </a:t>
            </a:r>
            <a:r>
              <a:rPr lang="ko-KR" altLang="ko-KR" sz="800" dirty="0" err="1">
                <a:solidFill>
                  <a:srgbClr val="7A9E74"/>
                </a:solidFill>
              </a:rPr>
              <a:t>쿼드</a:t>
            </a:r>
            <a:r>
              <a:rPr lang="ko-KR" altLang="ko-KR" sz="800" dirty="0">
                <a:solidFill>
                  <a:srgbClr val="7A9E74"/>
                </a:solidFill>
              </a:rPr>
              <a:t> 코어 </a:t>
            </a:r>
            <a:r>
              <a:rPr lang="en-US" altLang="ko-KR" sz="800" dirty="0">
                <a:solidFill>
                  <a:srgbClr val="7A9E74"/>
                </a:solidFill>
              </a:rPr>
              <a:t>ARMv8 CPU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802.11n </a:t>
            </a:r>
            <a:r>
              <a:rPr lang="ko-KR" altLang="ko-KR" sz="800" dirty="0">
                <a:solidFill>
                  <a:srgbClr val="7A9E74"/>
                </a:solidFill>
              </a:rPr>
              <a:t>무선 </a:t>
            </a:r>
            <a:r>
              <a:rPr lang="en-US" altLang="ko-KR" sz="800" dirty="0">
                <a:solidFill>
                  <a:srgbClr val="7A9E74"/>
                </a:solidFill>
              </a:rPr>
              <a:t>LAN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Bluetooth 4.0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BLE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USB </a:t>
            </a:r>
            <a:r>
              <a:rPr lang="ko-KR" altLang="ko-KR" sz="800" dirty="0">
                <a:solidFill>
                  <a:srgbClr val="7A9E74"/>
                </a:solidFill>
              </a:rPr>
              <a:t>포트 </a:t>
            </a:r>
            <a:r>
              <a:rPr lang="en-US" altLang="ko-KR" sz="800" dirty="0">
                <a:solidFill>
                  <a:srgbClr val="7A9E74"/>
                </a:solidFill>
              </a:rPr>
              <a:t>4</a:t>
            </a:r>
            <a:r>
              <a:rPr lang="ko-KR" altLang="ko-KR" sz="800" dirty="0">
                <a:solidFill>
                  <a:srgbClr val="7A9E74"/>
                </a:solidFill>
              </a:rPr>
              <a:t>개</a:t>
            </a: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GPIO </a:t>
            </a:r>
            <a:r>
              <a:rPr lang="ko-KR" altLang="ko-KR" sz="800" dirty="0">
                <a:solidFill>
                  <a:srgbClr val="7A9E74"/>
                </a:solidFill>
              </a:rPr>
              <a:t>핀 </a:t>
            </a:r>
            <a:r>
              <a:rPr lang="en-US" altLang="ko-KR" sz="800" dirty="0">
                <a:solidFill>
                  <a:srgbClr val="7A9E74"/>
                </a:solidFill>
              </a:rPr>
              <a:t>40</a:t>
            </a:r>
            <a:r>
              <a:rPr lang="ko-KR" altLang="ko-KR" sz="800" dirty="0">
                <a:solidFill>
                  <a:srgbClr val="7A9E74"/>
                </a:solidFill>
              </a:rPr>
              <a:t>개</a:t>
            </a:r>
          </a:p>
          <a:p>
            <a:pPr fontAlgn="t"/>
            <a:r>
              <a:rPr lang="ko-KR" altLang="ko-KR" sz="800" dirty="0">
                <a:solidFill>
                  <a:srgbClr val="7A9E74"/>
                </a:solidFill>
              </a:rPr>
              <a:t>전체 </a:t>
            </a:r>
            <a:r>
              <a:rPr lang="en-US" altLang="ko-KR" sz="800" dirty="0">
                <a:solidFill>
                  <a:srgbClr val="7A9E74"/>
                </a:solidFill>
              </a:rPr>
              <a:t>HDMI </a:t>
            </a:r>
            <a:r>
              <a:rPr lang="ko-KR" altLang="ko-KR" sz="800" dirty="0">
                <a:solidFill>
                  <a:srgbClr val="7A9E74"/>
                </a:solidFill>
              </a:rPr>
              <a:t>포트</a:t>
            </a:r>
          </a:p>
          <a:p>
            <a:pPr fontAlgn="t"/>
            <a:r>
              <a:rPr lang="ko-KR" altLang="ko-KR" sz="800" dirty="0" err="1">
                <a:solidFill>
                  <a:srgbClr val="7A9E74"/>
                </a:solidFill>
              </a:rPr>
              <a:t>이더넷</a:t>
            </a:r>
            <a:r>
              <a:rPr lang="ko-KR" altLang="ko-KR" sz="800" dirty="0">
                <a:solidFill>
                  <a:srgbClr val="7A9E74"/>
                </a:solidFill>
              </a:rPr>
              <a:t> 포트</a:t>
            </a:r>
          </a:p>
          <a:p>
            <a:pPr fontAlgn="t"/>
            <a:r>
              <a:rPr lang="ko-KR" altLang="ko-KR" sz="800" dirty="0">
                <a:solidFill>
                  <a:srgbClr val="7A9E74"/>
                </a:solidFill>
              </a:rPr>
              <a:t>카메라 인터페이스</a:t>
            </a:r>
            <a:r>
              <a:rPr lang="en-US" altLang="ko-KR" sz="800" dirty="0">
                <a:solidFill>
                  <a:srgbClr val="7A9E74"/>
                </a:solidFill>
              </a:rPr>
              <a:t>(CSI)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ko-KR" altLang="ko-KR" sz="800" dirty="0">
                <a:solidFill>
                  <a:srgbClr val="7A9E74"/>
                </a:solidFill>
              </a:rPr>
              <a:t>디스플레이 인터페이스</a:t>
            </a:r>
            <a:r>
              <a:rPr lang="en-US" altLang="ko-KR" sz="800" dirty="0">
                <a:solidFill>
                  <a:srgbClr val="7A9E74"/>
                </a:solidFill>
              </a:rPr>
              <a:t>(DSI)</a:t>
            </a:r>
            <a:endParaRPr lang="ko-KR" altLang="ko-KR" sz="800" dirty="0">
              <a:solidFill>
                <a:srgbClr val="7A9E74"/>
              </a:solidFill>
            </a:endParaRPr>
          </a:p>
          <a:p>
            <a:pPr fontAlgn="t"/>
            <a:r>
              <a:rPr lang="ko-KR" altLang="ko-KR" sz="800" dirty="0">
                <a:solidFill>
                  <a:srgbClr val="7A9E74"/>
                </a:solidFill>
              </a:rPr>
              <a:t>결합된 </a:t>
            </a:r>
            <a:r>
              <a:rPr lang="en-US" altLang="ko-KR" sz="800" dirty="0">
                <a:solidFill>
                  <a:srgbClr val="7A9E74"/>
                </a:solidFill>
              </a:rPr>
              <a:t>3.5mm </a:t>
            </a:r>
            <a:r>
              <a:rPr lang="ko-KR" altLang="ko-KR" sz="800" dirty="0">
                <a:solidFill>
                  <a:srgbClr val="7A9E74"/>
                </a:solidFill>
              </a:rPr>
              <a:t>오디오 </a:t>
            </a:r>
            <a:r>
              <a:rPr lang="ko-KR" altLang="ko-KR" sz="800" dirty="0" err="1">
                <a:solidFill>
                  <a:srgbClr val="7A9E74"/>
                </a:solidFill>
              </a:rPr>
              <a:t>잭</a:t>
            </a:r>
            <a:r>
              <a:rPr lang="ko-KR" altLang="ko-KR" sz="800" dirty="0">
                <a:solidFill>
                  <a:srgbClr val="7A9E74"/>
                </a:solidFill>
              </a:rPr>
              <a:t> 및 복합 비디오</a:t>
            </a:r>
          </a:p>
          <a:p>
            <a:pPr fontAlgn="t"/>
            <a:r>
              <a:rPr lang="en-US" altLang="ko-KR" sz="800" dirty="0">
                <a:solidFill>
                  <a:srgbClr val="7A9E74"/>
                </a:solidFill>
              </a:rPr>
              <a:t>Micro-SD </a:t>
            </a:r>
            <a:r>
              <a:rPr lang="ko-KR" altLang="ko-KR" sz="800" dirty="0">
                <a:solidFill>
                  <a:srgbClr val="7A9E74"/>
                </a:solidFill>
              </a:rPr>
              <a:t>카드 </a:t>
            </a:r>
            <a:r>
              <a:rPr lang="ko-KR" altLang="ko-KR" sz="800" dirty="0" smtClean="0">
                <a:solidFill>
                  <a:srgbClr val="7A9E74"/>
                </a:solidFill>
              </a:rPr>
              <a:t>슬롯</a:t>
            </a:r>
            <a:endParaRPr lang="en-US" altLang="ko-KR" sz="800" dirty="0" smtClean="0">
              <a:solidFill>
                <a:srgbClr val="7A9E74"/>
              </a:solidFill>
            </a:endParaRPr>
          </a:p>
          <a:p>
            <a:pPr fontAlgn="t"/>
            <a:r>
              <a:rPr lang="en-US" altLang="ko-KR" sz="800" dirty="0" err="1" smtClean="0">
                <a:solidFill>
                  <a:srgbClr val="7A9E74"/>
                </a:solidFill>
              </a:rPr>
              <a:t>VideoCore</a:t>
            </a:r>
            <a:r>
              <a:rPr lang="en-US" altLang="ko-KR" sz="800" dirty="0">
                <a:solidFill>
                  <a:srgbClr val="7A9E74"/>
                </a:solidFill>
              </a:rPr>
              <a:t>®</a:t>
            </a:r>
            <a:r>
              <a:rPr lang="ko-KR" altLang="ko-KR" sz="800" dirty="0">
                <a:solidFill>
                  <a:srgbClr val="7A9E74"/>
                </a:solidFill>
              </a:rPr>
              <a:t> </a:t>
            </a:r>
            <a:r>
              <a:rPr lang="en-US" altLang="ko-KR" sz="800" dirty="0">
                <a:solidFill>
                  <a:srgbClr val="7A9E74"/>
                </a:solidFill>
              </a:rPr>
              <a:t>IV 3D </a:t>
            </a:r>
            <a:r>
              <a:rPr lang="ko-KR" altLang="ko-KR" sz="800" dirty="0">
                <a:solidFill>
                  <a:srgbClr val="7A9E74"/>
                </a:solidFill>
              </a:rPr>
              <a:t>그래픽 </a:t>
            </a:r>
            <a:r>
              <a:rPr lang="ko-KR" altLang="ko-KR" sz="800" dirty="0" smtClean="0">
                <a:solidFill>
                  <a:srgbClr val="7A9E74"/>
                </a:solidFill>
              </a:rPr>
              <a:t>코어</a:t>
            </a:r>
            <a:endParaRPr lang="en-US" altLang="ko-KR" sz="800" b="1" dirty="0" smtClean="0">
              <a:solidFill>
                <a:srgbClr val="7A9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2192000" cy="6867526"/>
            <a:chOff x="0" y="0"/>
            <a:chExt cx="12192000" cy="6867526"/>
          </a:xfrm>
        </p:grpSpPr>
        <p:pic>
          <p:nvPicPr>
            <p:cNvPr id="41" name="Picture 2" descr="창문 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30"/>
            <a:stretch/>
          </p:blipFill>
          <p:spPr bwMode="auto">
            <a:xfrm>
              <a:off x="0" y="0"/>
              <a:ext cx="12192000" cy="686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12192000" cy="6867526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9648825" y="1257247"/>
            <a:ext cx="2278622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581524" y="1257247"/>
            <a:ext cx="4124325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136556" y="1257247"/>
            <a:ext cx="3171826" cy="29337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lvl="1"/>
            <a:endParaRPr lang="en-US" altLang="ko-KR" sz="1200" dirty="0" smtClean="0"/>
          </a:p>
        </p:txBody>
      </p:sp>
      <p:sp>
        <p:nvSpPr>
          <p:cNvPr id="59" name="정육면체 58"/>
          <p:cNvSpPr/>
          <p:nvPr/>
        </p:nvSpPr>
        <p:spPr>
          <a:xfrm>
            <a:off x="4654931" y="2000746"/>
            <a:ext cx="3942744" cy="1761461"/>
          </a:xfrm>
          <a:prstGeom prst="cube">
            <a:avLst>
              <a:gd name="adj" fmla="val 728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36" y="1840695"/>
            <a:ext cx="829525" cy="732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7590" y="3435149"/>
            <a:ext cx="173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blueTooth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4.0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550" y="2185027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라즈베리파이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apache</a:t>
            </a:r>
            <a:r>
              <a:rPr lang="ko-KR" altLang="en-US" sz="1200" dirty="0" smtClean="0"/>
              <a:t>서버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46946" y="1400538"/>
            <a:ext cx="14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브라우저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639175" y="2775212"/>
            <a:ext cx="105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http</a:t>
            </a:r>
            <a:r>
              <a:rPr lang="ko-KR" altLang="en-US" sz="1400" dirty="0" smtClean="0"/>
              <a:t>통신</a:t>
            </a:r>
            <a:endParaRPr lang="ko-KR" altLang="en-US" sz="1400" dirty="0"/>
          </a:p>
        </p:txBody>
      </p:sp>
      <p:sp>
        <p:nvSpPr>
          <p:cNvPr id="10" name="왼쪽/오른쪽 화살표 9"/>
          <p:cNvSpPr/>
          <p:nvPr/>
        </p:nvSpPr>
        <p:spPr>
          <a:xfrm>
            <a:off x="3562350" y="2435726"/>
            <a:ext cx="764597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763683" y="3354509"/>
            <a:ext cx="247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리포트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화면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창문 닫기 실행 화면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18966" y="6356033"/>
            <a:ext cx="1017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사용자가 직접 브라우저를 통한 창문제어 흐름</a:t>
            </a:r>
            <a:endParaRPr lang="en-US" altLang="ko-KR" sz="1600" dirty="0" smtClean="0"/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1164739" y="2208627"/>
            <a:ext cx="1115459" cy="10360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557148" y="1622889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창문 닫기 제어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030072" y="3198169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1034135" y="3598342"/>
            <a:ext cx="53980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/>
          <p:cNvSpPr/>
          <p:nvPr/>
        </p:nvSpPr>
        <p:spPr>
          <a:xfrm>
            <a:off x="216246" y="3013503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미세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먼지</a:t>
            </a:r>
            <a:endParaRPr lang="ko-KR" altLang="en-US" sz="1200" dirty="0"/>
          </a:p>
        </p:txBody>
      </p:sp>
      <p:sp>
        <p:nvSpPr>
          <p:cNvPr id="35" name="순서도: 처리 34"/>
          <p:cNvSpPr/>
          <p:nvPr/>
        </p:nvSpPr>
        <p:spPr>
          <a:xfrm>
            <a:off x="216246" y="3479136"/>
            <a:ext cx="762000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물감지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302108" y="274765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/>
              <a:t>센싱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1006840" y="2878961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데이터 수집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479848" y="2294928"/>
            <a:ext cx="985003" cy="3064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판단로직</a:t>
            </a:r>
            <a:endParaRPr lang="en-US" altLang="ko-KR" sz="1200" dirty="0"/>
          </a:p>
        </p:txBody>
      </p:sp>
      <p:sp>
        <p:nvSpPr>
          <p:cNvPr id="34" name="대각선 방향의 모서리가 잘린 사각형 33"/>
          <p:cNvSpPr/>
          <p:nvPr/>
        </p:nvSpPr>
        <p:spPr>
          <a:xfrm>
            <a:off x="2659543" y="2509390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송신모듈</a:t>
            </a:r>
            <a:endParaRPr lang="ko-KR" altLang="en-US" sz="1100" dirty="0"/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4689522" y="1818989"/>
            <a:ext cx="529854" cy="133774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BLE</a:t>
            </a:r>
          </a:p>
          <a:p>
            <a:pPr algn="ctr"/>
            <a:r>
              <a:rPr lang="ko-KR" altLang="en-US" sz="1100" dirty="0" smtClean="0"/>
              <a:t>수신모듈</a:t>
            </a:r>
            <a:endParaRPr lang="ko-KR" altLang="en-US" sz="1100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2373895" y="3301680"/>
            <a:ext cx="305492" cy="1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9760296" y="1763607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pc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763667" y="1757906"/>
            <a:ext cx="876300" cy="1164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mobile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71550" y="1816435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+ java1.8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9942171" y="295298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크롬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0912" y="2951120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안드로이드</a:t>
            </a:r>
            <a:r>
              <a:rPr lang="ko-KR" altLang="en-US" sz="1100" dirty="0" smtClean="0"/>
              <a:t> 크롬</a:t>
            </a:r>
            <a:endParaRPr lang="ko-KR" altLang="en-US" sz="1100" dirty="0"/>
          </a:p>
        </p:txBody>
      </p:sp>
      <p:sp>
        <p:nvSpPr>
          <p:cNvPr id="57" name="정육면체 56"/>
          <p:cNvSpPr/>
          <p:nvPr/>
        </p:nvSpPr>
        <p:spPr>
          <a:xfrm>
            <a:off x="1648735" y="3112913"/>
            <a:ext cx="853671" cy="481020"/>
          </a:xfrm>
          <a:prstGeom prst="cube">
            <a:avLst>
              <a:gd name="adj" fmla="val 68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514645" y="1253557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63" name="왼쪽/오른쪽 화살표 62"/>
          <p:cNvSpPr/>
          <p:nvPr/>
        </p:nvSpPr>
        <p:spPr>
          <a:xfrm>
            <a:off x="8782050" y="2483351"/>
            <a:ext cx="761632" cy="267137"/>
          </a:xfrm>
          <a:prstGeom prst="left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571550" y="2549173"/>
            <a:ext cx="2080163" cy="27699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JDBC</a:t>
            </a:r>
            <a:endParaRPr lang="ko-KR" altLang="en-US" sz="1200" dirty="0"/>
          </a:p>
        </p:txBody>
      </p:sp>
      <p:sp>
        <p:nvSpPr>
          <p:cNvPr id="61" name="원통 60"/>
          <p:cNvSpPr/>
          <p:nvPr/>
        </p:nvSpPr>
        <p:spPr>
          <a:xfrm>
            <a:off x="6297622" y="2583759"/>
            <a:ext cx="1048178" cy="56836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2086" y="251215"/>
            <a:ext cx="4340319" cy="495353"/>
            <a:chOff x="212086" y="251215"/>
            <a:chExt cx="4340319" cy="495353"/>
          </a:xfrm>
        </p:grpSpPr>
        <p:sp>
          <p:nvSpPr>
            <p:cNvPr id="3" name="TextBox 2"/>
            <p:cNvSpPr txBox="1"/>
            <p:nvPr/>
          </p:nvSpPr>
          <p:spPr>
            <a:xfrm>
              <a:off x="212086" y="251215"/>
              <a:ext cx="425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6</a:t>
              </a:r>
              <a:r>
                <a:rPr lang="en-US" altLang="ko-KR" sz="2400" dirty="0" smtClean="0"/>
                <a:t>. H/W , S/W </a:t>
              </a:r>
              <a:r>
                <a:rPr lang="ko-KR" altLang="en-US" sz="2400" dirty="0" smtClean="0"/>
                <a:t>기능 흐름도</a:t>
              </a:r>
              <a:endParaRPr lang="ko-KR" altLang="en-US" sz="24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02108" y="746568"/>
              <a:ext cx="42502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843883" y="3210533"/>
            <a:ext cx="1995191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측정 일시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측정값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처리여부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1621953" y="1215457"/>
            <a:ext cx="98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arduino</a:t>
            </a:r>
            <a:endParaRPr lang="en-US" altLang="ko-KR" dirty="0"/>
          </a:p>
        </p:txBody>
      </p:sp>
      <p:sp>
        <p:nvSpPr>
          <p:cNvPr id="66" name="순서도: 처리 65"/>
          <p:cNvSpPr/>
          <p:nvPr/>
        </p:nvSpPr>
        <p:spPr>
          <a:xfrm>
            <a:off x="113754" y="1054353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디바이스</a:t>
            </a:r>
            <a:endParaRPr lang="en-US" altLang="ko-KR" sz="1200" dirty="0"/>
          </a:p>
        </p:txBody>
      </p:sp>
      <p:sp>
        <p:nvSpPr>
          <p:cNvPr id="68" name="순서도: 처리 67"/>
          <p:cNvSpPr/>
          <p:nvPr/>
        </p:nvSpPr>
        <p:spPr>
          <a:xfrm>
            <a:off x="45905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 서버</a:t>
            </a:r>
            <a:endParaRPr lang="en-US" altLang="ko-KR" sz="1200" dirty="0"/>
          </a:p>
        </p:txBody>
      </p:sp>
      <p:sp>
        <p:nvSpPr>
          <p:cNvPr id="70" name="순서도: 처리 69"/>
          <p:cNvSpPr/>
          <p:nvPr/>
        </p:nvSpPr>
        <p:spPr>
          <a:xfrm>
            <a:off x="9657804" y="1063878"/>
            <a:ext cx="917115" cy="353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웹</a:t>
            </a:r>
            <a:endParaRPr lang="en-US" altLang="ko-KR" sz="1200" dirty="0"/>
          </a:p>
        </p:txBody>
      </p:sp>
      <p:sp>
        <p:nvSpPr>
          <p:cNvPr id="50" name="순서도: 처리 49"/>
          <p:cNvSpPr/>
          <p:nvPr/>
        </p:nvSpPr>
        <p:spPr>
          <a:xfrm>
            <a:off x="405724" y="3894233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53" name="순서도: 처리 52"/>
          <p:cNvSpPr/>
          <p:nvPr/>
        </p:nvSpPr>
        <p:spPr>
          <a:xfrm>
            <a:off x="1369953" y="2759585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</a:t>
            </a:r>
            <a:endParaRPr lang="en-US" altLang="ko-KR" sz="1000" dirty="0"/>
          </a:p>
        </p:txBody>
      </p:sp>
      <p:sp>
        <p:nvSpPr>
          <p:cNvPr id="55" name="순서도: 처리 54"/>
          <p:cNvSpPr/>
          <p:nvPr/>
        </p:nvSpPr>
        <p:spPr>
          <a:xfrm>
            <a:off x="2811071" y="2291486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</a:t>
            </a:r>
            <a:endParaRPr lang="en-US" altLang="ko-KR" sz="1000" dirty="0"/>
          </a:p>
        </p:txBody>
      </p:sp>
      <p:sp>
        <p:nvSpPr>
          <p:cNvPr id="56" name="순서도: 처리 55"/>
          <p:cNvSpPr/>
          <p:nvPr/>
        </p:nvSpPr>
        <p:spPr>
          <a:xfrm>
            <a:off x="2826751" y="1614238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4</a:t>
            </a:r>
            <a:endParaRPr lang="en-US" altLang="ko-KR" sz="1000" dirty="0"/>
          </a:p>
        </p:txBody>
      </p:sp>
      <p:sp>
        <p:nvSpPr>
          <p:cNvPr id="58" name="순서도: 처리 57"/>
          <p:cNvSpPr/>
          <p:nvPr/>
        </p:nvSpPr>
        <p:spPr>
          <a:xfrm>
            <a:off x="2646070" y="3888246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5</a:t>
            </a:r>
            <a:endParaRPr lang="en-US" altLang="ko-KR" sz="1000" dirty="0"/>
          </a:p>
        </p:txBody>
      </p:sp>
      <p:sp>
        <p:nvSpPr>
          <p:cNvPr id="60" name="순서도: 처리 59"/>
          <p:cNvSpPr/>
          <p:nvPr/>
        </p:nvSpPr>
        <p:spPr>
          <a:xfrm>
            <a:off x="4695099" y="3210968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6</a:t>
            </a:r>
            <a:endParaRPr lang="en-US" altLang="ko-KR" sz="1000" dirty="0"/>
          </a:p>
        </p:txBody>
      </p:sp>
      <p:sp>
        <p:nvSpPr>
          <p:cNvPr id="71" name="순서도: 처리 70"/>
          <p:cNvSpPr/>
          <p:nvPr/>
        </p:nvSpPr>
        <p:spPr>
          <a:xfrm>
            <a:off x="6695711" y="3576227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7</a:t>
            </a:r>
            <a:endParaRPr lang="en-US" altLang="ko-KR" sz="1000" dirty="0"/>
          </a:p>
        </p:txBody>
      </p:sp>
      <p:sp>
        <p:nvSpPr>
          <p:cNvPr id="72" name="순서도: 처리 71"/>
          <p:cNvSpPr/>
          <p:nvPr/>
        </p:nvSpPr>
        <p:spPr>
          <a:xfrm>
            <a:off x="10626530" y="388635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1</a:t>
            </a:r>
          </a:p>
        </p:txBody>
      </p:sp>
      <p:sp>
        <p:nvSpPr>
          <p:cNvPr id="73" name="순서도: 처리 72"/>
          <p:cNvSpPr/>
          <p:nvPr/>
        </p:nvSpPr>
        <p:spPr>
          <a:xfrm>
            <a:off x="6374303" y="3561384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4989452" y="3210968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3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2948397" y="3888246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4</a:t>
            </a:r>
            <a:endParaRPr lang="en-US" altLang="ko-KR" sz="1000" dirty="0"/>
          </a:p>
        </p:txBody>
      </p:sp>
      <p:sp>
        <p:nvSpPr>
          <p:cNvPr id="76" name="순서도: 처리 75"/>
          <p:cNvSpPr/>
          <p:nvPr/>
        </p:nvSpPr>
        <p:spPr>
          <a:xfrm>
            <a:off x="3127894" y="1613070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5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189014" y="6435310"/>
            <a:ext cx="252000" cy="18000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78" name="순서도: 처리 77"/>
          <p:cNvSpPr/>
          <p:nvPr/>
        </p:nvSpPr>
        <p:spPr>
          <a:xfrm>
            <a:off x="176108" y="4381356"/>
            <a:ext cx="252000" cy="18000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435643" y="4302079"/>
            <a:ext cx="1017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창문에 설치</a:t>
            </a:r>
            <a:r>
              <a:rPr lang="ko-KR" altLang="en-US" sz="1600" dirty="0"/>
              <a:t>된</a:t>
            </a:r>
            <a:r>
              <a:rPr lang="ko-KR" altLang="en-US" sz="1600" dirty="0" smtClean="0"/>
              <a:t> 먼지센서와 물 감지 센서로 측정한 데이터로 창문 제어 흐름</a:t>
            </a:r>
            <a:endParaRPr lang="en-US" altLang="ko-KR" sz="1600" dirty="0" smtClean="0"/>
          </a:p>
        </p:txBody>
      </p:sp>
      <p:sp>
        <p:nvSpPr>
          <p:cNvPr id="80" name="순서도: 처리 79"/>
          <p:cNvSpPr/>
          <p:nvPr/>
        </p:nvSpPr>
        <p:spPr>
          <a:xfrm>
            <a:off x="645193" y="4829030"/>
            <a:ext cx="990600" cy="524019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1</a:t>
            </a:r>
          </a:p>
          <a:p>
            <a:r>
              <a:rPr lang="ko-KR" altLang="en-US" sz="1000" dirty="0" smtClean="0"/>
              <a:t>센서 측정으로 창문자동제어</a:t>
            </a:r>
            <a:endParaRPr lang="en-US" altLang="ko-KR" sz="1000" dirty="0"/>
          </a:p>
        </p:txBody>
      </p:sp>
      <p:sp>
        <p:nvSpPr>
          <p:cNvPr id="81" name="순서도: 처리 80"/>
          <p:cNvSpPr/>
          <p:nvPr/>
        </p:nvSpPr>
        <p:spPr>
          <a:xfrm>
            <a:off x="1705502" y="4777060"/>
            <a:ext cx="617449" cy="2129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감지</a:t>
            </a:r>
            <a:endParaRPr lang="en-US" altLang="ko-KR" sz="1000" dirty="0"/>
          </a:p>
        </p:txBody>
      </p:sp>
      <p:sp>
        <p:nvSpPr>
          <p:cNvPr id="82" name="순서도: 처리 81"/>
          <p:cNvSpPr/>
          <p:nvPr/>
        </p:nvSpPr>
        <p:spPr>
          <a:xfrm>
            <a:off x="1857901" y="5019529"/>
            <a:ext cx="1704449" cy="22391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2.3.4 </a:t>
            </a:r>
            <a:r>
              <a:rPr lang="ko-KR" altLang="en-US" sz="1000" dirty="0" smtClean="0"/>
              <a:t>분석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판단 </a:t>
            </a:r>
            <a:r>
              <a:rPr lang="ko-KR" altLang="en-US" sz="1000" dirty="0" err="1" smtClean="0"/>
              <a:t>패킷정의</a:t>
            </a:r>
            <a:endParaRPr lang="en-US" altLang="ko-KR" sz="1000" dirty="0"/>
          </a:p>
        </p:txBody>
      </p:sp>
      <p:sp>
        <p:nvSpPr>
          <p:cNvPr id="83" name="순서도: 처리 82"/>
          <p:cNvSpPr/>
          <p:nvPr/>
        </p:nvSpPr>
        <p:spPr>
          <a:xfrm>
            <a:off x="2819926" y="5286229"/>
            <a:ext cx="1770578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값 송신</a:t>
            </a:r>
            <a:r>
              <a:rPr lang="en-US" altLang="ko-KR" sz="1000" dirty="0" smtClean="0"/>
              <a:t>(SEND)</a:t>
            </a:r>
            <a:endParaRPr lang="en-US" altLang="ko-KR" sz="1000" dirty="0"/>
          </a:p>
        </p:txBody>
      </p:sp>
      <p:sp>
        <p:nvSpPr>
          <p:cNvPr id="84" name="순서도: 처리 83"/>
          <p:cNvSpPr/>
          <p:nvPr/>
        </p:nvSpPr>
        <p:spPr>
          <a:xfrm>
            <a:off x="4848751" y="5438629"/>
            <a:ext cx="1327143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값 수신</a:t>
            </a:r>
            <a:endParaRPr lang="en-US" altLang="ko-KR" sz="1000" dirty="0"/>
          </a:p>
        </p:txBody>
      </p:sp>
      <p:sp>
        <p:nvSpPr>
          <p:cNvPr id="85" name="순서도: 처리 84"/>
          <p:cNvSpPr/>
          <p:nvPr/>
        </p:nvSpPr>
        <p:spPr>
          <a:xfrm>
            <a:off x="6582301" y="5648179"/>
            <a:ext cx="1327143" cy="219220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7. </a:t>
            </a:r>
            <a:r>
              <a:rPr lang="ko-KR" altLang="en-US" sz="1000" dirty="0" smtClean="0"/>
              <a:t>값 저장</a:t>
            </a:r>
            <a:endParaRPr lang="en-US" altLang="ko-KR" sz="1000" dirty="0"/>
          </a:p>
        </p:txBody>
      </p:sp>
      <p:sp>
        <p:nvSpPr>
          <p:cNvPr id="86" name="순서도: 처리 85"/>
          <p:cNvSpPr/>
          <p:nvPr/>
        </p:nvSpPr>
        <p:spPr>
          <a:xfrm>
            <a:off x="10525016" y="6057899"/>
            <a:ext cx="1223943" cy="52401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2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사용자 수동제어</a:t>
            </a:r>
            <a:endParaRPr lang="en-US" altLang="ko-KR" sz="1000" dirty="0"/>
          </a:p>
        </p:txBody>
      </p:sp>
      <p:sp>
        <p:nvSpPr>
          <p:cNvPr id="90" name="순서도: 처리 89"/>
          <p:cNvSpPr/>
          <p:nvPr/>
        </p:nvSpPr>
        <p:spPr>
          <a:xfrm>
            <a:off x="6594225" y="6153148"/>
            <a:ext cx="1327143" cy="21922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제어처리 기록</a:t>
            </a:r>
            <a:endParaRPr lang="en-US" altLang="ko-KR" sz="1000" dirty="0"/>
          </a:p>
        </p:txBody>
      </p:sp>
      <p:sp>
        <p:nvSpPr>
          <p:cNvPr id="91" name="순서도: 처리 90"/>
          <p:cNvSpPr/>
          <p:nvPr/>
        </p:nvSpPr>
        <p:spPr>
          <a:xfrm>
            <a:off x="9051675" y="6362698"/>
            <a:ext cx="1327143" cy="21922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제어처리 요</a:t>
            </a:r>
            <a:r>
              <a:rPr lang="ko-KR" altLang="en-US" sz="1000" dirty="0"/>
              <a:t>청</a:t>
            </a:r>
            <a:endParaRPr lang="en-US" altLang="ko-KR" sz="1000" dirty="0"/>
          </a:p>
        </p:txBody>
      </p:sp>
      <p:sp>
        <p:nvSpPr>
          <p:cNvPr id="93" name="순서도: 처리 92"/>
          <p:cNvSpPr/>
          <p:nvPr/>
        </p:nvSpPr>
        <p:spPr>
          <a:xfrm>
            <a:off x="2717550" y="5828323"/>
            <a:ext cx="1435350" cy="4486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패</a:t>
            </a:r>
            <a:r>
              <a:rPr lang="ko-KR" altLang="en-US" sz="1000" dirty="0" err="1"/>
              <a:t>킷</a:t>
            </a:r>
            <a:r>
              <a:rPr lang="ko-KR" altLang="en-US" sz="1000" dirty="0" smtClean="0"/>
              <a:t> 수신</a:t>
            </a:r>
            <a:endParaRPr lang="en-US" altLang="ko-KR" sz="1000" dirty="0" smtClean="0"/>
          </a:p>
          <a:p>
            <a:r>
              <a:rPr lang="en-US" altLang="ko-KR" sz="1000" dirty="0" smtClean="0"/>
              <a:t>(Open/Close) CMD</a:t>
            </a:r>
            <a:endParaRPr lang="en-US" altLang="ko-KR" sz="1000" dirty="0"/>
          </a:p>
        </p:txBody>
      </p:sp>
      <p:sp>
        <p:nvSpPr>
          <p:cNvPr id="94" name="순서도: 처리 93"/>
          <p:cNvSpPr/>
          <p:nvPr/>
        </p:nvSpPr>
        <p:spPr>
          <a:xfrm>
            <a:off x="1707900" y="5561624"/>
            <a:ext cx="1379690" cy="220050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err="1" smtClean="0"/>
              <a:t>엑츄에이터제</a:t>
            </a:r>
            <a:r>
              <a:rPr lang="ko-KR" altLang="en-US" sz="1000" dirty="0" err="1"/>
              <a:t>어</a:t>
            </a:r>
            <a:endParaRPr lang="en-US" altLang="ko-KR" sz="1000" dirty="0"/>
          </a:p>
        </p:txBody>
      </p:sp>
      <p:sp>
        <p:nvSpPr>
          <p:cNvPr id="95" name="순서도: 처리 94"/>
          <p:cNvSpPr/>
          <p:nvPr/>
        </p:nvSpPr>
        <p:spPr>
          <a:xfrm>
            <a:off x="10496405" y="5310115"/>
            <a:ext cx="1223943" cy="524019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요구사항 </a:t>
            </a:r>
            <a:r>
              <a:rPr lang="en-US" altLang="ko-KR" sz="1000" dirty="0" smtClean="0"/>
              <a:t>: 3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사용자 조회</a:t>
            </a:r>
            <a:endParaRPr lang="en-US" altLang="ko-KR" sz="1000" dirty="0"/>
          </a:p>
        </p:txBody>
      </p:sp>
      <p:sp>
        <p:nvSpPr>
          <p:cNvPr id="96" name="순서도: 처리 95"/>
          <p:cNvSpPr/>
          <p:nvPr/>
        </p:nvSpPr>
        <p:spPr>
          <a:xfrm>
            <a:off x="6565614" y="5291064"/>
            <a:ext cx="1327143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검</a:t>
            </a:r>
            <a:r>
              <a:rPr lang="ko-KR" altLang="en-US" sz="1000" dirty="0"/>
              <a:t>색</a:t>
            </a:r>
            <a:endParaRPr lang="en-US" altLang="ko-KR" sz="1000" dirty="0"/>
          </a:p>
        </p:txBody>
      </p:sp>
      <p:sp>
        <p:nvSpPr>
          <p:cNvPr id="97" name="순서도: 처리 96"/>
          <p:cNvSpPr/>
          <p:nvPr/>
        </p:nvSpPr>
        <p:spPr>
          <a:xfrm>
            <a:off x="9023064" y="5281539"/>
            <a:ext cx="1327143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조회처리 요</a:t>
            </a:r>
            <a:r>
              <a:rPr lang="ko-KR" altLang="en-US" sz="1000" dirty="0"/>
              <a:t>청</a:t>
            </a:r>
            <a:endParaRPr lang="en-US" altLang="ko-KR" sz="1000" dirty="0"/>
          </a:p>
        </p:txBody>
      </p:sp>
      <p:sp>
        <p:nvSpPr>
          <p:cNvPr id="98" name="순서도: 처리 97"/>
          <p:cNvSpPr/>
          <p:nvPr/>
        </p:nvSpPr>
        <p:spPr>
          <a:xfrm>
            <a:off x="10204164" y="4976739"/>
            <a:ext cx="1511586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3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조회결과 화면 표출</a:t>
            </a:r>
            <a:endParaRPr lang="en-US" altLang="ko-KR" sz="1000" dirty="0"/>
          </a:p>
        </p:txBody>
      </p:sp>
      <p:sp>
        <p:nvSpPr>
          <p:cNvPr id="99" name="왼쪽/오른쪽 화살표 98"/>
          <p:cNvSpPr/>
          <p:nvPr/>
        </p:nvSpPr>
        <p:spPr>
          <a:xfrm>
            <a:off x="1509523" y="4669208"/>
            <a:ext cx="8986882" cy="2141167"/>
          </a:xfrm>
          <a:prstGeom prst="leftRightArrow">
            <a:avLst/>
          </a:prstGeom>
          <a:noFill/>
          <a:ln>
            <a:solidFill>
              <a:srgbClr val="0070C0">
                <a:alpha val="63000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0993202" y="4276581"/>
            <a:ext cx="89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</a:t>
            </a:r>
            <a:r>
              <a:rPr lang="ko-KR" altLang="en-US" sz="1600" dirty="0"/>
              <a:t>회</a:t>
            </a:r>
            <a:endParaRPr lang="en-US" altLang="ko-KR" sz="1600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1142570" y="1841964"/>
            <a:ext cx="214025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창문제어 </a:t>
            </a:r>
            <a:r>
              <a:rPr lang="ko-KR" altLang="en-US" sz="1200" dirty="0" err="1" smtClean="0"/>
              <a:t>엑츄에이터</a:t>
            </a:r>
            <a:r>
              <a:rPr lang="en-US" altLang="ko-KR" sz="1200" dirty="0" smtClean="0"/>
              <a:t>(on/off)</a:t>
            </a:r>
            <a:endParaRPr lang="ko-KR" altLang="en-US" sz="1200" dirty="0"/>
          </a:p>
        </p:txBody>
      </p:sp>
      <p:sp>
        <p:nvSpPr>
          <p:cNvPr id="88" name="순서도: 처리 87"/>
          <p:cNvSpPr/>
          <p:nvPr/>
        </p:nvSpPr>
        <p:spPr>
          <a:xfrm>
            <a:off x="4828449" y="5814109"/>
            <a:ext cx="1545854" cy="448649"/>
          </a:xfrm>
          <a:prstGeom prst="flowChartProcess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블</a:t>
            </a:r>
            <a:r>
              <a:rPr lang="ko-KR" altLang="en-US" sz="1000" dirty="0" err="1" smtClean="0"/>
              <a:t>르투스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패</a:t>
            </a:r>
            <a:r>
              <a:rPr lang="ko-KR" altLang="en-US" sz="1000" dirty="0" err="1"/>
              <a:t>킷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thd</a:t>
            </a:r>
            <a:r>
              <a:rPr lang="ko-KR" altLang="en-US" sz="1000" dirty="0" smtClean="0"/>
              <a:t>신</a:t>
            </a:r>
            <a:endParaRPr lang="en-US" altLang="ko-KR" sz="1000" dirty="0" smtClean="0"/>
          </a:p>
          <a:p>
            <a:r>
              <a:rPr lang="en-US" altLang="ko-KR" sz="1000" dirty="0" smtClean="0"/>
              <a:t>(Open/Close) CMD</a:t>
            </a:r>
            <a:endParaRPr lang="en-US" altLang="ko-KR" sz="1000" dirty="0"/>
          </a:p>
        </p:txBody>
      </p:sp>
      <p:sp>
        <p:nvSpPr>
          <p:cNvPr id="92" name="순서도: 처리 91"/>
          <p:cNvSpPr/>
          <p:nvPr/>
        </p:nvSpPr>
        <p:spPr>
          <a:xfrm>
            <a:off x="10804614" y="4335688"/>
            <a:ext cx="245366" cy="219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/>
          </a:p>
        </p:txBody>
      </p:sp>
      <p:sp>
        <p:nvSpPr>
          <p:cNvPr id="89" name="왼쪽/오른쪽 화살표 88"/>
          <p:cNvSpPr/>
          <p:nvPr/>
        </p:nvSpPr>
        <p:spPr>
          <a:xfrm>
            <a:off x="3058244" y="4619480"/>
            <a:ext cx="6235300" cy="394789"/>
          </a:xfrm>
          <a:prstGeom prst="leftRightArrow">
            <a:avLst/>
          </a:prstGeom>
          <a:noFill/>
          <a:ln>
            <a:solidFill>
              <a:srgbClr val="0070C0">
                <a:alpha val="63000"/>
              </a:srgb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70C0"/>
                </a:solidFill>
              </a:rPr>
              <a:t>직접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엑츄에이터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제어 가능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arduino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미사용</a:t>
            </a:r>
            <a:r>
              <a:rPr lang="ko-KR" altLang="en-US" sz="1200" b="1" dirty="0" err="1">
                <a:solidFill>
                  <a:srgbClr val="0070C0"/>
                </a:solidFill>
              </a:rPr>
              <a:t>시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323545" y="3708634"/>
            <a:ext cx="1255175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핀 연결 확인 필요</a:t>
            </a:r>
            <a:endParaRPr lang="ko-KR" altLang="en-US" sz="1000" dirty="0"/>
          </a:p>
        </p:txBody>
      </p:sp>
      <p:sp>
        <p:nvSpPr>
          <p:cNvPr id="102" name="순서도: 처리 101"/>
          <p:cNvSpPr/>
          <p:nvPr/>
        </p:nvSpPr>
        <p:spPr>
          <a:xfrm>
            <a:off x="10151721" y="624922"/>
            <a:ext cx="1306854" cy="264521"/>
          </a:xfrm>
          <a:prstGeom prst="flowChartProcess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S/W </a:t>
            </a:r>
            <a:r>
              <a:rPr lang="ko-KR" altLang="en-US" sz="1000" dirty="0" smtClean="0"/>
              <a:t>설치작업 내용</a:t>
            </a:r>
            <a:endParaRPr lang="en-US" altLang="ko-KR" sz="1000" dirty="0"/>
          </a:p>
        </p:txBody>
      </p:sp>
      <p:sp>
        <p:nvSpPr>
          <p:cNvPr id="103" name="순서도: 처리 102"/>
          <p:cNvSpPr/>
          <p:nvPr/>
        </p:nvSpPr>
        <p:spPr>
          <a:xfrm>
            <a:off x="10966539" y="3888013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1</a:t>
            </a:r>
            <a:endParaRPr lang="en-US" altLang="ko-KR" sz="1000" dirty="0"/>
          </a:p>
        </p:txBody>
      </p:sp>
      <p:sp>
        <p:nvSpPr>
          <p:cNvPr id="104" name="순서도: 처리 103"/>
          <p:cNvSpPr/>
          <p:nvPr/>
        </p:nvSpPr>
        <p:spPr>
          <a:xfrm>
            <a:off x="7024370" y="3562900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</a:t>
            </a:r>
          </a:p>
        </p:txBody>
      </p:sp>
      <p:sp>
        <p:nvSpPr>
          <p:cNvPr id="105" name="순서도: 처리 104"/>
          <p:cNvSpPr/>
          <p:nvPr/>
        </p:nvSpPr>
        <p:spPr>
          <a:xfrm>
            <a:off x="11406287" y="1408800"/>
            <a:ext cx="235277" cy="186220"/>
          </a:xfrm>
          <a:prstGeom prst="flowChartProcess">
            <a:avLst/>
          </a:prstGeom>
          <a:solidFill>
            <a:srgbClr val="7030A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/>
              <a:t>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58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10673</TotalTime>
  <Words>3238</Words>
  <Application>Microsoft Office PowerPoint</Application>
  <PresentationFormat>사용자 지정</PresentationFormat>
  <Paragraphs>1496</Paragraphs>
  <Slides>36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구재환</dc:creator>
  <cp:lastModifiedBy>Windows 사용자</cp:lastModifiedBy>
  <cp:revision>271</cp:revision>
  <cp:lastPrinted>2017-10-26T08:52:58Z</cp:lastPrinted>
  <dcterms:created xsi:type="dcterms:W3CDTF">2017-09-25T07:35:26Z</dcterms:created>
  <dcterms:modified xsi:type="dcterms:W3CDTF">2017-10-31T05:14:51Z</dcterms:modified>
</cp:coreProperties>
</file>